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8" r:id="rId2"/>
    <p:sldId id="265" r:id="rId3"/>
    <p:sldId id="276" r:id="rId4"/>
    <p:sldId id="279" r:id="rId5"/>
    <p:sldId id="270" r:id="rId6"/>
    <p:sldId id="278" r:id="rId7"/>
    <p:sldId id="271" r:id="rId8"/>
    <p:sldId id="281" r:id="rId9"/>
    <p:sldId id="280" r:id="rId10"/>
    <p:sldId id="257" r:id="rId11"/>
  </p:sldIdLst>
  <p:sldSz cx="6858000" cy="9906000" type="A4"/>
  <p:notesSz cx="9939338" cy="68072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16" userDrawn="1">
          <p15:clr>
            <a:srgbClr val="A4A3A4"/>
          </p15:clr>
        </p15:guide>
        <p15:guide id="2" pos="255" userDrawn="1">
          <p15:clr>
            <a:srgbClr val="A4A3A4"/>
          </p15:clr>
        </p15:guide>
        <p15:guide id="3" pos="404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31" autoAdjust="0"/>
    <p:restoredTop sz="94660"/>
  </p:normalViewPr>
  <p:slideViewPr>
    <p:cSldViewPr snapToGrid="0">
      <p:cViewPr>
        <p:scale>
          <a:sx n="100" d="100"/>
          <a:sy n="100" d="100"/>
        </p:scale>
        <p:origin x="3023" y="-624"/>
      </p:cViewPr>
      <p:guideLst>
        <p:guide orient="horz" pos="716"/>
        <p:guide pos="255"/>
        <p:guide pos="40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U:\&#51204;&#49324;%20&#54260;&#45908;\&#54028;&#47336;\Old\&#44277;&#50976;&#54260;&#45908;%20&#9733;%20&#45824;&#50808;&#48708;%20&#46321;&#51116;%20&#44552;&#51648;%20&#9733;\16.%202023&#45380;%20&#44060;&#48156;&#54016;%20&#44277;&#50976;&#54260;&#45908;\0.%20&#53580;&#49828;&#53944;&#49892;%20&#53580;&#49828;&#53944;%20&#51652;&#54665;&#49324;&#54637;\&#9733;%20&#54028;&#47336;&#51064;&#49604;&#51204;&#51088;%20&#49888;&#47280;&#49457;%20&#53580;&#49828;&#53944;%20&#54788;&#54889;%20&#51333;&#54633;\&#54364;&#51456;&#54408;%20&#49324;&#50577;&#49436;\PI%2020&#50740;%20&#50728;&#46020;%20&#52769;&#51221;%20&#45936;&#51060;&#53440;.csv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'PI 20옴 온도 측정 데이타'!$N$1</c:f>
              <c:strCache>
                <c:ptCount val="1"/>
                <c:pt idx="0">
                  <c:v>온도</c:v>
                </c:pt>
              </c:strCache>
            </c:strRef>
          </c:tx>
          <c:spPr>
            <a:ln w="15875">
              <a:solidFill>
                <a:srgbClr val="C00000"/>
              </a:solidFill>
              <a:prstDash val="sysDash"/>
            </a:ln>
            <a:effectLst/>
          </c:spPr>
          <c:marker>
            <c:symbol val="circle"/>
            <c:size val="4"/>
            <c:spPr>
              <a:solidFill>
                <a:schemeClr val="accent1"/>
              </a:solidFill>
              <a:ln w="9525" cap="flat" cmpd="sng" algn="ctr">
                <a:solidFill>
                  <a:schemeClr val="accent1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dk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xVal>
            <c:numRef>
              <c:f>'PI 20옴 온도 측정 데이타'!$M$2:$M$11</c:f>
              <c:numCache>
                <c:formatCode>General</c:formatCode>
                <c:ptCount val="10"/>
                <c:pt idx="0">
                  <c:v>15.03</c:v>
                </c:pt>
                <c:pt idx="1">
                  <c:v>16.059999999999999</c:v>
                </c:pt>
                <c:pt idx="2">
                  <c:v>17.04</c:v>
                </c:pt>
                <c:pt idx="3">
                  <c:v>18.16</c:v>
                </c:pt>
                <c:pt idx="4">
                  <c:v>19.09</c:v>
                </c:pt>
                <c:pt idx="5">
                  <c:v>20.02</c:v>
                </c:pt>
                <c:pt idx="6">
                  <c:v>21.03</c:v>
                </c:pt>
                <c:pt idx="7">
                  <c:v>22.07</c:v>
                </c:pt>
                <c:pt idx="8">
                  <c:v>23.02</c:v>
                </c:pt>
                <c:pt idx="9">
                  <c:v>23.98</c:v>
                </c:pt>
              </c:numCache>
            </c:numRef>
          </c:xVal>
          <c:yVal>
            <c:numRef>
              <c:f>'PI 20옴 온도 측정 데이타'!$N$2:$N$11</c:f>
              <c:numCache>
                <c:formatCode>General</c:formatCode>
                <c:ptCount val="10"/>
                <c:pt idx="0">
                  <c:v>120.9</c:v>
                </c:pt>
                <c:pt idx="1">
                  <c:v>128.6</c:v>
                </c:pt>
                <c:pt idx="2">
                  <c:v>137.9</c:v>
                </c:pt>
                <c:pt idx="3">
                  <c:v>150.5</c:v>
                </c:pt>
                <c:pt idx="4">
                  <c:v>158.9</c:v>
                </c:pt>
                <c:pt idx="5">
                  <c:v>166.8</c:v>
                </c:pt>
                <c:pt idx="6">
                  <c:v>174.7</c:v>
                </c:pt>
                <c:pt idx="7">
                  <c:v>185</c:v>
                </c:pt>
                <c:pt idx="8">
                  <c:v>192.4</c:v>
                </c:pt>
                <c:pt idx="9">
                  <c:v>200.3</c:v>
                </c:pt>
              </c:numCache>
            </c:numRef>
          </c:yVal>
          <c:smooth val="1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500248952"/>
        <c:axId val="500243072"/>
      </c:scatterChart>
      <c:valAx>
        <c:axId val="500248952"/>
        <c:scaling>
          <c:orientation val="minMax"/>
          <c:min val="13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VOLTAGE(V)</a:t>
                </a:r>
                <a:endParaRPr lang="ko-KR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00243072"/>
        <c:crosses val="autoZero"/>
        <c:crossBetween val="midCat"/>
        <c:majorUnit val="1"/>
      </c:valAx>
      <c:valAx>
        <c:axId val="500243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TEMPERATURE(℃)</a:t>
                </a:r>
                <a:endParaRPr lang="ko-KR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002489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100000">
          <a:schemeClr val="lt1">
            <a:lumMod val="95000"/>
          </a:schemeClr>
        </a:gs>
        <a:gs pos="43000">
          <a:schemeClr val="lt1"/>
        </a:gs>
      </a:gsLst>
      <a:path path="circle">
        <a:fillToRect l="50000" t="50000" r="50000" b="50000"/>
      </a:path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8440266310319"/>
          <c:y val="5.6967774861475647E-2"/>
          <c:w val="0.82489576182583157"/>
          <c:h val="0.7008249489647127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'PI 20옴 온도 측정 데이타'!$Q$1</c:f>
              <c:strCache>
                <c:ptCount val="1"/>
                <c:pt idx="0">
                  <c:v>전력</c:v>
                </c:pt>
              </c:strCache>
            </c:strRef>
          </c:tx>
          <c:spPr>
            <a:ln w="15875">
              <a:solidFill>
                <a:srgbClr val="C00000"/>
              </a:solidFill>
              <a:prstDash val="sysDash"/>
            </a:ln>
            <a:effectLst/>
          </c:spPr>
          <c:marker>
            <c:symbol val="circle"/>
            <c:size val="4"/>
            <c:spPr>
              <a:solidFill>
                <a:schemeClr val="accent1"/>
              </a:solidFill>
              <a:ln w="9525" cap="flat" cmpd="sng" algn="ctr">
                <a:solidFill>
                  <a:schemeClr val="accent1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xVal>
            <c:numRef>
              <c:f>'PI 20옴 온도 측정 데이타'!$P$2:$P$11</c:f>
              <c:numCache>
                <c:formatCode>General</c:formatCode>
                <c:ptCount val="10"/>
                <c:pt idx="0">
                  <c:v>15.03</c:v>
                </c:pt>
                <c:pt idx="1">
                  <c:v>16.059999999999999</c:v>
                </c:pt>
                <c:pt idx="2">
                  <c:v>17.04</c:v>
                </c:pt>
                <c:pt idx="3">
                  <c:v>18.16</c:v>
                </c:pt>
                <c:pt idx="4">
                  <c:v>19.09</c:v>
                </c:pt>
                <c:pt idx="5">
                  <c:v>20.02</c:v>
                </c:pt>
                <c:pt idx="6">
                  <c:v>21.03</c:v>
                </c:pt>
                <c:pt idx="7">
                  <c:v>22.07</c:v>
                </c:pt>
                <c:pt idx="8">
                  <c:v>23.02</c:v>
                </c:pt>
                <c:pt idx="9">
                  <c:v>23.98</c:v>
                </c:pt>
              </c:numCache>
            </c:numRef>
          </c:xVal>
          <c:yVal>
            <c:numRef>
              <c:f>'PI 20옴 온도 측정 데이타'!$Q$2:$Q$11</c:f>
              <c:numCache>
                <c:formatCode>General</c:formatCode>
                <c:ptCount val="10"/>
                <c:pt idx="0">
                  <c:v>6.76</c:v>
                </c:pt>
                <c:pt idx="1">
                  <c:v>7.55</c:v>
                </c:pt>
                <c:pt idx="2">
                  <c:v>8.34</c:v>
                </c:pt>
                <c:pt idx="3">
                  <c:v>9.26</c:v>
                </c:pt>
                <c:pt idx="4">
                  <c:v>10.119999999999999</c:v>
                </c:pt>
                <c:pt idx="5">
                  <c:v>10.81</c:v>
                </c:pt>
                <c:pt idx="6">
                  <c:v>11.78</c:v>
                </c:pt>
                <c:pt idx="7">
                  <c:v>12.8</c:v>
                </c:pt>
                <c:pt idx="8">
                  <c:v>13.81</c:v>
                </c:pt>
                <c:pt idx="9">
                  <c:v>14.63</c:v>
                </c:pt>
              </c:numCache>
            </c:numRef>
          </c:yVal>
          <c:smooth val="1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500240720"/>
        <c:axId val="500245424"/>
      </c:scatterChart>
      <c:valAx>
        <c:axId val="500240720"/>
        <c:scaling>
          <c:orientation val="minMax"/>
          <c:min val="13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VOLTAGE(V)</a:t>
                </a:r>
                <a:endParaRPr lang="ko-KR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00245424"/>
        <c:crosses val="autoZero"/>
        <c:crossBetween val="midCat"/>
        <c:majorUnit val="1"/>
      </c:valAx>
      <c:valAx>
        <c:axId val="500245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POWER CONSUMPTION(W)</a:t>
                </a:r>
                <a:endParaRPr lang="ko-KR"/>
              </a:p>
            </c:rich>
          </c:tx>
          <c:layout>
            <c:manualLayout>
              <c:xMode val="edge"/>
              <c:yMode val="edge"/>
              <c:x val="2.7622844276257219E-2"/>
              <c:y val="6.797061825605131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0024072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100000">
          <a:schemeClr val="lt1">
            <a:lumMod val="95000"/>
          </a:schemeClr>
        </a:gs>
        <a:gs pos="43000">
          <a:schemeClr val="lt1"/>
        </a:gs>
      </a:gsLst>
      <a:path path="circle">
        <a:fillToRect l="50000" t="50000" r="50000" b="50000"/>
      </a:path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4">
  <cs:axisTitle>
    <cs:lnRef idx="0"/>
    <cs:fillRef idx="0"/>
    <cs:effectRef idx="0"/>
    <cs:fontRef idx="minor">
      <a:schemeClr val="dk1">
        <a:lumMod val="50000"/>
        <a:lumOff val="50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50000"/>
        <a:lumOff val="50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100000">
            <a:schemeClr val="lt1">
              <a:lumMod val="95000"/>
            </a:schemeClr>
          </a:gs>
          <a:gs pos="43000">
            <a:schemeClr val="lt1"/>
          </a:gs>
        </a:gsLst>
        <a:path path="circle">
          <a:fillToRect l="50000" t="50000" r="50000" b="50000"/>
        </a:path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>
        <a:solidFill>
          <a:schemeClr val="phClr">
            <a:alpha val="20000"/>
          </a:schemeClr>
        </a:solidFill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50000"/>
        <a:lumOff val="50000"/>
      </a:schemeClr>
    </cs:fontRef>
    <cs:spPr>
      <a:ln w="9525" cap="rnd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tx1"/>
    </cs:fontRef>
    <cs:spPr>
      <a:ln w="9525">
        <a:solidFill>
          <a:schemeClr val="dk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2128" b="0" kern="1200" spc="70" baseline="0"/>
  </cs:title>
  <cs:trendline>
    <cs:lnRef idx="0">
      <cs:styleClr val="0"/>
    </cs:lnRef>
    <cs:fillRef idx="0"/>
    <cs:effectRef idx="0"/>
    <cs:fontRef idx="minor">
      <a:schemeClr val="tx1"/>
    </cs:fontRef>
    <cs:spPr>
      <a:ln w="63500" cap="rnd" cmpd="sng" algn="ctr">
        <a:solidFill>
          <a:schemeClr val="phClr">
            <a:alpha val="25000"/>
          </a:schemeClr>
        </a:solidFill>
        <a:round/>
      </a:ln>
    </cs:spPr>
  </cs:trendline>
  <cs:trendlineLabel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dk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44">
  <cs:axisTitle>
    <cs:lnRef idx="0"/>
    <cs:fillRef idx="0"/>
    <cs:effectRef idx="0"/>
    <cs:fontRef idx="minor">
      <a:schemeClr val="dk1">
        <a:lumMod val="50000"/>
        <a:lumOff val="50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50000"/>
        <a:lumOff val="50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100000">
            <a:schemeClr val="lt1">
              <a:lumMod val="95000"/>
            </a:schemeClr>
          </a:gs>
          <a:gs pos="43000">
            <a:schemeClr val="lt1"/>
          </a:gs>
        </a:gsLst>
        <a:path path="circle">
          <a:fillToRect l="50000" t="50000" r="50000" b="50000"/>
        </a:path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>
        <a:solidFill>
          <a:schemeClr val="phClr">
            <a:alpha val="20000"/>
          </a:schemeClr>
        </a:solidFill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50000"/>
        <a:lumOff val="50000"/>
      </a:schemeClr>
    </cs:fontRef>
    <cs:spPr>
      <a:ln w="9525" cap="rnd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tx1"/>
    </cs:fontRef>
    <cs:spPr>
      <a:ln w="9525">
        <a:solidFill>
          <a:schemeClr val="dk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2128" b="0" kern="1200" spc="70" baseline="0"/>
  </cs:title>
  <cs:trendline>
    <cs:lnRef idx="0">
      <cs:styleClr val="0"/>
    </cs:lnRef>
    <cs:fillRef idx="0"/>
    <cs:effectRef idx="0"/>
    <cs:fontRef idx="minor">
      <a:schemeClr val="tx1"/>
    </cs:fontRef>
    <cs:spPr>
      <a:ln w="63500" cap="rnd" cmpd="sng" algn="ctr">
        <a:solidFill>
          <a:schemeClr val="phClr">
            <a:alpha val="25000"/>
          </a:schemeClr>
        </a:solidFill>
        <a:round/>
      </a:ln>
    </cs:spPr>
  </cs:trendline>
  <cs:trendlineLabel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dk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3419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30567" y="0"/>
            <a:ext cx="4307046" cy="3419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76D39-94CB-4C0E-B1A1-577D6793FC59}" type="datetimeFigureOut">
              <a:rPr lang="ko-KR" altLang="en-US" smtClean="0"/>
              <a:t>2023-09-26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175125" y="850900"/>
            <a:ext cx="158908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3934" y="3275966"/>
            <a:ext cx="7951470" cy="26803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65265"/>
            <a:ext cx="4307046" cy="341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30567" y="6465265"/>
            <a:ext cx="4307046" cy="341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15F3E9-66F4-434E-A17F-C6362DC042DC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0429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dirty="0" smtClean="0"/>
              <a:t>Rev1.0, April 19, 2023</a:t>
            </a:r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www.parupe.com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CFFA-FF16-4C9F-AB71-00F7A5D5B41C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9627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dirty="0" smtClean="0"/>
              <a:t>Rev1.0, April 19, 2023</a:t>
            </a:r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www.parupe.com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CFFA-FF16-4C9F-AB71-00F7A5D5B41C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71626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dirty="0" smtClean="0"/>
              <a:t>Rev1.0, April 19, 2023</a:t>
            </a:r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www.parupe.com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CFFA-FF16-4C9F-AB71-00F7A5D5B41C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9879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dirty="0" smtClean="0"/>
              <a:t>Rev1.0, April 19, 2023</a:t>
            </a:r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www.parupe.com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CFFA-FF16-4C9F-AB71-00F7A5D5B41C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29416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dirty="0" smtClean="0"/>
              <a:t>Rev1.0, April 19, 2023</a:t>
            </a:r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www.parupe.com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CFFA-FF16-4C9F-AB71-00F7A5D5B41C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68566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dirty="0" smtClean="0"/>
              <a:t>Rev1.0, April 19, 2023</a:t>
            </a:r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www.parupe.com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CFFA-FF16-4C9F-AB71-00F7A5D5B41C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00482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dirty="0" smtClean="0"/>
              <a:t>Rev1.0, April 19, 2023</a:t>
            </a:r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www.parupe.com</a:t>
            </a:r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CFFA-FF16-4C9F-AB71-00F7A5D5B41C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56640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dirty="0" smtClean="0"/>
              <a:t>Rev1.0, April 19, 2023</a:t>
            </a:r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www.parupe.com</a:t>
            </a:r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CFFA-FF16-4C9F-AB71-00F7A5D5B41C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7239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dirty="0" smtClean="0"/>
              <a:t>Rev1.0, April 19, 2023</a:t>
            </a:r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www.parupe.com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CFFA-FF16-4C9F-AB71-00F7A5D5B41C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34680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dirty="0" smtClean="0"/>
              <a:t>Rev1.0, April 19, 2023</a:t>
            </a:r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www.parupe.com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CFFA-FF16-4C9F-AB71-00F7A5D5B41C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77260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dirty="0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dirty="0" smtClean="0"/>
              <a:t>Rev1.0, April 19, 2023</a:t>
            </a:r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www.parupe.com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CFFA-FF16-4C9F-AB71-00F7A5D5B41C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93840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Rev1.0, April 19, 2023</a:t>
            </a:r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www.parupe.com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DCFFA-FF16-4C9F-AB71-00F7A5D5B41C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83417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그림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5495" y="476734"/>
            <a:ext cx="2399955" cy="59998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83477" y="1139783"/>
            <a:ext cx="18279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 smtClean="0">
                <a:solidFill>
                  <a:srgbClr val="00B050"/>
                </a:solidFill>
              </a:rPr>
              <a:t>Product Data Sheet</a:t>
            </a:r>
            <a:endParaRPr lang="ko-KR" altLang="en-US" sz="1600" b="1" dirty="0">
              <a:solidFill>
                <a:srgbClr val="00B050"/>
              </a:solidFill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912" y="255027"/>
            <a:ext cx="6858000" cy="17589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dirty="0" smtClean="0"/>
              <a:t>Rev1.0, September 13, 2023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2367048" y="9144331"/>
            <a:ext cx="2314575" cy="527403"/>
          </a:xfrm>
        </p:spPr>
        <p:txBody>
          <a:bodyPr/>
          <a:lstStyle/>
          <a:p>
            <a:r>
              <a:rPr lang="en-US" altLang="ko-KR" dirty="0" smtClean="0"/>
              <a:t>www.parupe.com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CFFA-FF16-4C9F-AB71-00F7A5D5B41C}" type="slidenum">
              <a:rPr lang="ko-KR" altLang="en-US" smtClean="0"/>
              <a:t>1</a:t>
            </a:fld>
            <a:endParaRPr lang="ko-KR" alt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13806" y="5461636"/>
            <a:ext cx="18932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latin typeface="+mj-ea"/>
                <a:ea typeface="+mj-ea"/>
              </a:rPr>
              <a:t>Product Description</a:t>
            </a:r>
          </a:p>
          <a:p>
            <a:pPr marL="171450" indent="-171450">
              <a:buFontTx/>
              <a:buChar char="-"/>
            </a:pPr>
            <a:r>
              <a:rPr lang="en-US" altLang="ko-KR" sz="1100" dirty="0"/>
              <a:t>PET </a:t>
            </a:r>
          </a:p>
          <a:p>
            <a:pPr marL="171450" indent="-171450">
              <a:buFontTx/>
              <a:buChar char="-"/>
            </a:pPr>
            <a:r>
              <a:rPr lang="en-US" altLang="ko-KR" sz="1100" dirty="0"/>
              <a:t>Printed heater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103731" y="5461636"/>
            <a:ext cx="2280945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latin typeface="+mj-ea"/>
                <a:ea typeface="+mj-ea"/>
              </a:rPr>
              <a:t>Features and Benefits</a:t>
            </a:r>
          </a:p>
          <a:p>
            <a:pPr marL="171450" indent="-171450">
              <a:buFontTx/>
              <a:buChar char="-"/>
            </a:pPr>
            <a:r>
              <a:rPr lang="en-US" altLang="ko-KR" sz="1100" dirty="0"/>
              <a:t>a degree of thermal uniformity</a:t>
            </a:r>
          </a:p>
          <a:p>
            <a:pPr marL="171450" indent="-171450">
              <a:buFontTx/>
              <a:buChar char="-"/>
            </a:pPr>
            <a:r>
              <a:rPr lang="en-US" altLang="ko-KR" sz="1100" dirty="0"/>
              <a:t>a thin thickness</a:t>
            </a:r>
          </a:p>
          <a:p>
            <a:pPr marL="171450" indent="-171450">
              <a:buFontTx/>
              <a:buChar char="-"/>
            </a:pPr>
            <a:r>
              <a:rPr lang="en-US" altLang="ko-KR" sz="1100" dirty="0"/>
              <a:t>flexibility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384727" y="5462105"/>
            <a:ext cx="161403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latin typeface="+mj-ea"/>
                <a:ea typeface="+mj-ea"/>
              </a:rPr>
              <a:t>Key Applications</a:t>
            </a:r>
          </a:p>
          <a:p>
            <a:r>
              <a:rPr lang="en-US" altLang="ko-KR" sz="1100" dirty="0"/>
              <a:t>- Defrosting </a:t>
            </a:r>
            <a:r>
              <a:rPr lang="en-US" altLang="ko-KR" sz="1100" dirty="0" smtClean="0"/>
              <a:t>Heater</a:t>
            </a:r>
            <a:endParaRPr lang="en-US" altLang="ko-KR" sz="1100" dirty="0"/>
          </a:p>
        </p:txBody>
      </p:sp>
      <p:cxnSp>
        <p:nvCxnSpPr>
          <p:cNvPr id="7" name="직선 연결선 6"/>
          <p:cNvCxnSpPr/>
          <p:nvPr/>
        </p:nvCxnSpPr>
        <p:spPr>
          <a:xfrm>
            <a:off x="313806" y="5366333"/>
            <a:ext cx="1568455" cy="2105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>
          <a:xfrm>
            <a:off x="2118471" y="5389684"/>
            <a:ext cx="2101104" cy="989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 flipV="1">
            <a:off x="4440270" y="5394629"/>
            <a:ext cx="1869090" cy="494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그림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6828" y="8641812"/>
            <a:ext cx="609685" cy="485843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3087000" y="734193"/>
            <a:ext cx="874671" cy="487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45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www.parupe.com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CFFA-FF16-4C9F-AB71-00F7A5D5B41C}" type="slidenum">
              <a:rPr lang="ko-KR" altLang="en-US" smtClean="0"/>
              <a:t>10</a:t>
            </a:fld>
            <a:endParaRPr lang="ko-KR" alt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6374" y="4313952"/>
            <a:ext cx="2125251" cy="531313"/>
          </a:xfrm>
          <a:prstGeom prst="rect">
            <a:avLst/>
          </a:prstGeom>
        </p:spPr>
      </p:pic>
      <p:sp>
        <p:nvSpPr>
          <p:cNvPr id="9" name="날짜 개체 틀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</p:spPr>
        <p:txBody>
          <a:bodyPr/>
          <a:lstStyle/>
          <a:p>
            <a:r>
              <a:rPr lang="en-US" altLang="ko-KR" dirty="0" smtClean="0"/>
              <a:t>Rev1.0, September 13, 2023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4184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21267" y="1161237"/>
            <a:ext cx="16632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 smtClean="0">
                <a:solidFill>
                  <a:srgbClr val="00B050"/>
                </a:solidFill>
              </a:rPr>
              <a:t>Table of Contents</a:t>
            </a:r>
            <a:endParaRPr lang="ko-KR" altLang="en-US" sz="1600" b="1" dirty="0">
              <a:solidFill>
                <a:srgbClr val="00B05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www.parupe.com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CFFA-FF16-4C9F-AB71-00F7A5D5B41C}" type="slidenum">
              <a:rPr lang="ko-KR" altLang="en-US" smtClean="0"/>
              <a:t>2</a:t>
            </a:fld>
            <a:endParaRPr lang="ko-KR" altLang="en-US" dirty="0"/>
          </a:p>
        </p:txBody>
      </p:sp>
      <p:sp>
        <p:nvSpPr>
          <p:cNvPr id="14" name="날짜 개체 틀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</p:spPr>
        <p:txBody>
          <a:bodyPr/>
          <a:lstStyle/>
          <a:p>
            <a:r>
              <a:rPr lang="en-US" altLang="ko-KR" dirty="0" smtClean="0"/>
              <a:t>Rev1.0, September 13, 2023</a:t>
            </a:r>
            <a:endParaRPr lang="ko-KR" altLang="en-US" dirty="0"/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128270"/>
              </p:ext>
            </p:extLst>
          </p:nvPr>
        </p:nvGraphicFramePr>
        <p:xfrm>
          <a:off x="404812" y="1608082"/>
          <a:ext cx="6006495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3460">
                  <a:extLst>
                    <a:ext uri="{9D8B030D-6E8A-4147-A177-3AD203B41FA5}">
                      <a16:colId xmlns:a16="http://schemas.microsoft.com/office/drawing/2014/main" xmlns="" val="3237775241"/>
                    </a:ext>
                  </a:extLst>
                </a:gridCol>
                <a:gridCol w="973035">
                  <a:extLst>
                    <a:ext uri="{9D8B030D-6E8A-4147-A177-3AD203B41FA5}">
                      <a16:colId xmlns:a16="http://schemas.microsoft.com/office/drawing/2014/main" xmlns="" val="37224164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baseline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Index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page</a:t>
                      </a:r>
                      <a:endParaRPr lang="ko-KR" altLang="en-US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5546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5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Product</a:t>
                      </a:r>
                      <a:r>
                        <a:rPr lang="ko-KR" altLang="en-US" sz="135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35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Brief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54959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ko-KR" sz="135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Table</a:t>
                      </a:r>
                      <a:r>
                        <a:rPr lang="en-US" altLang="ko-KR" sz="1350" kern="1200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of Contents</a:t>
                      </a:r>
                      <a:endParaRPr lang="ko-KR" altLang="en-US" sz="1350" b="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78736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ko-KR" sz="135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Performance</a:t>
                      </a:r>
                      <a:r>
                        <a:rPr lang="en-US" altLang="ko-KR" sz="1350" kern="1200" baseline="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Characteristics</a:t>
                      </a:r>
                      <a:endParaRPr lang="ko-KR" altLang="en-US" sz="135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55937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Characteristic Diagram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25130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5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Reliability Test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13924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5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Mechanical Dimensions</a:t>
                      </a:r>
                      <a:endParaRPr lang="ko-KR" altLang="en-US" sz="1350" kern="1200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mtClean="0">
                          <a:latin typeface="+mn-ea"/>
                          <a:ea typeface="+mn-ea"/>
                        </a:rPr>
                        <a:t>6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83965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Product Nomenclature</a:t>
                      </a:r>
                      <a:endParaRPr lang="ko-KR" altLang="en-US" sz="135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5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Packaging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8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5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Precaution For Use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pic>
        <p:nvPicPr>
          <p:cNvPr id="16" name="그림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13" y="235939"/>
            <a:ext cx="2125251" cy="531313"/>
          </a:xfrm>
          <a:prstGeom prst="rect">
            <a:avLst/>
          </a:prstGeom>
        </p:spPr>
      </p:pic>
      <p:cxnSp>
        <p:nvCxnSpPr>
          <p:cNvPr id="17" name="직선 연결선 16"/>
          <p:cNvCxnSpPr/>
          <p:nvPr/>
        </p:nvCxnSpPr>
        <p:spPr>
          <a:xfrm>
            <a:off x="2196659" y="472966"/>
            <a:ext cx="4214649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498428" y="156184"/>
            <a:ext cx="1995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Product Data Sheet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114789" y="459498"/>
            <a:ext cx="25847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1CB4EdNNXA0020 / FE0000A3</a:t>
            </a:r>
            <a:endParaRPr lang="en-US" altLang="ko-KR" sz="140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51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17385" y="1146602"/>
            <a:ext cx="2485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 smtClean="0">
                <a:solidFill>
                  <a:srgbClr val="00B050"/>
                </a:solidFill>
              </a:rPr>
              <a:t>Performance Characteristic</a:t>
            </a:r>
            <a:endParaRPr lang="ko-KR" altLang="en-US" sz="1600" b="1" dirty="0">
              <a:solidFill>
                <a:srgbClr val="00B050"/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www.parupe.com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CFFA-FF16-4C9F-AB71-00F7A5D5B41C}" type="slidenum">
              <a:rPr lang="ko-KR" altLang="en-US" smtClean="0"/>
              <a:t>3</a:t>
            </a:fld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404813" y="8755001"/>
            <a:ext cx="597693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100" dirty="0" smtClean="0">
                <a:latin typeface="+mj-ea"/>
                <a:ea typeface="+mj-ea"/>
              </a:rPr>
              <a:t>* </a:t>
            </a:r>
            <a:r>
              <a:rPr lang="en-US" altLang="ko-KR" sz="1100" dirty="0">
                <a:latin typeface="+mj-ea"/>
                <a:ea typeface="+mj-ea"/>
              </a:rPr>
              <a:t>Product is not guaranteed for operations above the above conditions</a:t>
            </a:r>
            <a:endParaRPr lang="ko-KR" altLang="en-US" sz="1100" dirty="0">
              <a:latin typeface="+mj-ea"/>
              <a:ea typeface="+mj-ea"/>
            </a:endParaRPr>
          </a:p>
        </p:txBody>
      </p:sp>
      <p:sp>
        <p:nvSpPr>
          <p:cNvPr id="17" name="날짜 개체 틀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</p:spPr>
        <p:txBody>
          <a:bodyPr/>
          <a:lstStyle/>
          <a:p>
            <a:r>
              <a:rPr lang="en-US" altLang="ko-KR" dirty="0" smtClean="0"/>
              <a:t>Rev1.0, September 13, 2023</a:t>
            </a:r>
            <a:endParaRPr lang="ko-KR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83004" y="7129099"/>
            <a:ext cx="24455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 smtClean="0">
                <a:solidFill>
                  <a:srgbClr val="00B050"/>
                </a:solidFill>
              </a:rPr>
              <a:t>Absolute Maximum Rating</a:t>
            </a:r>
            <a:endParaRPr lang="ko-KR" altLang="en-US" sz="1600" b="1" dirty="0">
              <a:solidFill>
                <a:srgbClr val="00B050"/>
              </a:solidFill>
            </a:endParaRPr>
          </a:p>
        </p:txBody>
      </p:sp>
      <p:graphicFrame>
        <p:nvGraphicFramePr>
          <p:cNvPr id="22" name="표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170940"/>
              </p:ext>
            </p:extLst>
          </p:nvPr>
        </p:nvGraphicFramePr>
        <p:xfrm>
          <a:off x="417384" y="1534953"/>
          <a:ext cx="5993923" cy="3920873"/>
        </p:xfrm>
        <a:graphic>
          <a:graphicData uri="http://schemas.openxmlformats.org/drawingml/2006/table">
            <a:tbl>
              <a:tblPr/>
              <a:tblGrid>
                <a:gridCol w="16335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12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87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703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79056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Category</a:t>
                      </a:r>
                      <a:endParaRPr lang="ko-KR" altLang="en-US" sz="12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standard</a:t>
                      </a:r>
                      <a:endParaRPr lang="ko-KR" altLang="en-US" sz="12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0" spc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Tolerance</a:t>
                      </a:r>
                      <a:endParaRPr lang="ko-KR" altLang="en-US" sz="1200" b="1" kern="0" spc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  <a:effectLst/>
                        </a:rPr>
                        <a:t>Remarks</a:t>
                      </a:r>
                      <a:endParaRPr lang="ko-KR" altLang="en-US" sz="1200" b="1" kern="0" spc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5471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</a:rPr>
                        <a:t>product name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 smtClean="0"/>
                        <a:t>FE0000A3</a:t>
                      </a:r>
                      <a:endParaRPr lang="en-US" altLang="ko-KR" sz="1200" kern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kern="0" spc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5471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P/N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dirty="0" smtClean="0"/>
                        <a:t>1CB4EdNNXA0020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5471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0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Substrate</a:t>
                      </a:r>
                      <a:endParaRPr lang="ko-KR" altLang="en-US" sz="12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PI, 0.15T</a:t>
                      </a:r>
                    </a:p>
                  </a:txBody>
                  <a:tcPr marL="0" marR="0" marT="0" marB="0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±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0.1mm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95471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Size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25.4mm X 152.4mm</a:t>
                      </a:r>
                    </a:p>
                  </a:txBody>
                  <a:tcPr marL="0" marR="0" marT="0" marB="0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±2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mm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　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5471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</a:rPr>
                        <a:t>Weight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1.56g</a:t>
                      </a:r>
                    </a:p>
                  </a:txBody>
                  <a:tcPr marL="0" marR="0" marT="0" marB="0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±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10%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0" marR="0" marT="0" marB="0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1636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</a:rPr>
                        <a:t>Rated voltage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19/DCV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0" marR="0" marT="0" marB="0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　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5471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</a:rPr>
                        <a:t>Resistance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20Ω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±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10%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5471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</a:rPr>
                        <a:t>Electricity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28.8W</a:t>
                      </a:r>
                    </a:p>
                  </a:txBody>
                  <a:tcPr marL="0" marR="0" marT="0" marB="0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±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10%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　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95471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</a:rPr>
                        <a:t>Power density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0.761W/cm2 </a:t>
                      </a:r>
                    </a:p>
                  </a:txBody>
                  <a:tcPr marL="0" marR="0" marT="0" marB="0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±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10%</a:t>
                      </a:r>
                      <a:endParaRPr lang="ko-KR" altLang="en-US" sz="1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　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95471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</a:rPr>
                        <a:t>Insulation resistance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DC500V, 5sec</a:t>
                      </a:r>
                    </a:p>
                  </a:txBody>
                  <a:tcPr marL="0" marR="0" marT="0" marB="0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100M</a:t>
                      </a:r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Ω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 &lt;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　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95471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</a:rPr>
                        <a:t>Withstand voltage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AC1800V, 5sec</a:t>
                      </a:r>
                    </a:p>
                  </a:txBody>
                  <a:tcPr marL="0" marR="0" marT="0" marB="0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&lt; 10mA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　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95471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</a:rPr>
                        <a:t>Temperature of use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&lt; 200</a:t>
                      </a:r>
                      <a:r>
                        <a:rPr lang="ko-KR" altLang="en-US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돋움" panose="020B0600000101010101" pitchFamily="50" charset="-127"/>
                          <a:ea typeface="돋움" panose="020B0600000101010101" pitchFamily="50" charset="-127"/>
                        </a:rPr>
                        <a:t>℃</a:t>
                      </a:r>
                      <a:endParaRPr lang="en-US" altLang="ko-K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0" marR="0" marT="0" marB="0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　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23" name="직사각형 22"/>
          <p:cNvSpPr/>
          <p:nvPr/>
        </p:nvSpPr>
        <p:spPr>
          <a:xfrm>
            <a:off x="417385" y="5480223"/>
            <a:ext cx="601186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100" dirty="0" smtClean="0">
                <a:latin typeface="+mn-ea"/>
              </a:rPr>
              <a:t>* Resistance </a:t>
            </a:r>
            <a:r>
              <a:rPr lang="en-US" altLang="ko-KR" sz="1100" dirty="0">
                <a:latin typeface="+mn-ea"/>
              </a:rPr>
              <a:t>is a measurement </a:t>
            </a:r>
            <a:r>
              <a:rPr lang="en-US" altLang="ko-KR" sz="1100" dirty="0" smtClean="0">
                <a:latin typeface="+mn-ea"/>
              </a:rPr>
              <a:t>tolerance</a:t>
            </a:r>
          </a:p>
          <a:p>
            <a:r>
              <a:rPr lang="en-US" altLang="ko-KR" sz="1100" dirty="0" smtClean="0">
                <a:latin typeface="+mn-ea"/>
              </a:rPr>
              <a:t>* conditions </a:t>
            </a:r>
            <a:r>
              <a:rPr lang="en-US" altLang="ko-KR" sz="1100" dirty="0">
                <a:latin typeface="+mn-ea"/>
              </a:rPr>
              <a:t>of single product </a:t>
            </a:r>
            <a:r>
              <a:rPr lang="en-US" altLang="ko-KR" sz="1100" dirty="0" smtClean="0">
                <a:latin typeface="+mn-ea"/>
              </a:rPr>
              <a:t>condition</a:t>
            </a:r>
          </a:p>
          <a:p>
            <a:r>
              <a:rPr lang="en-US" altLang="ko-KR" sz="1100" dirty="0" smtClean="0">
                <a:latin typeface="+mn-ea"/>
              </a:rPr>
              <a:t>* </a:t>
            </a:r>
            <a:r>
              <a:rPr lang="en-US" altLang="ko-KR" sz="1100" dirty="0">
                <a:latin typeface="+mn-ea"/>
              </a:rPr>
              <a:t>Temperature of use is Single Product Operating Environment</a:t>
            </a:r>
            <a:endParaRPr lang="ko-KR" altLang="en-US" sz="1100" dirty="0">
              <a:latin typeface="+mn-ea"/>
            </a:endParaRPr>
          </a:p>
        </p:txBody>
      </p:sp>
      <p:graphicFrame>
        <p:nvGraphicFramePr>
          <p:cNvPr id="24" name="표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612719"/>
              </p:ext>
            </p:extLst>
          </p:nvPr>
        </p:nvGraphicFramePr>
        <p:xfrm>
          <a:off x="417385" y="7586764"/>
          <a:ext cx="5993923" cy="1085896"/>
        </p:xfrm>
        <a:graphic>
          <a:graphicData uri="http://schemas.openxmlformats.org/drawingml/2006/table">
            <a:tbl>
              <a:tblPr/>
              <a:tblGrid>
                <a:gridCol w="16143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908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69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3167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87115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</a:p>
                  </a:txBody>
                  <a:tcPr marL="0" marR="0" marT="0" marB="0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dirty="0" smtClean="0">
                          <a:effectLst/>
                        </a:rPr>
                        <a:t>Voltage used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dirty="0" smtClean="0">
                          <a:effectLst/>
                        </a:rPr>
                        <a:t>Heater temperature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dirty="0" smtClean="0">
                          <a:effectLst/>
                        </a:rPr>
                        <a:t>Operating conditions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40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dirty="0" smtClean="0">
                          <a:effectLst/>
                        </a:rPr>
                        <a:t>Single Product Operating Environment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~19V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160℃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at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25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℃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65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dirty="0" smtClean="0">
                          <a:effectLst/>
                        </a:rPr>
                        <a:t>Maximum Operating Environment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~24V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200℃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at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 25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℃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0" marR="0" marT="0" marB="0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25" name="그림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13" y="235939"/>
            <a:ext cx="2125251" cy="531313"/>
          </a:xfrm>
          <a:prstGeom prst="rect">
            <a:avLst/>
          </a:prstGeom>
        </p:spPr>
      </p:pic>
      <p:cxnSp>
        <p:nvCxnSpPr>
          <p:cNvPr id="26" name="직선 연결선 25"/>
          <p:cNvCxnSpPr/>
          <p:nvPr/>
        </p:nvCxnSpPr>
        <p:spPr>
          <a:xfrm>
            <a:off x="2196659" y="472966"/>
            <a:ext cx="4214649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498428" y="156184"/>
            <a:ext cx="1995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Product Data Sheet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114789" y="459498"/>
            <a:ext cx="25847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1CB4EdNNXA0020 / FE0000A3</a:t>
            </a:r>
            <a:endParaRPr lang="en-US" altLang="ko-KR" sz="140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51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10528" y="1147888"/>
            <a:ext cx="21666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 smtClean="0">
                <a:solidFill>
                  <a:srgbClr val="00B050"/>
                </a:solidFill>
              </a:rPr>
              <a:t>Characteristic Diagram</a:t>
            </a:r>
            <a:endParaRPr lang="ko-KR" altLang="en-US" sz="1600" b="1" dirty="0">
              <a:solidFill>
                <a:srgbClr val="00B05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www.parupe.com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CFFA-FF16-4C9F-AB71-00F7A5D5B41C}" type="slidenum">
              <a:rPr lang="ko-KR" altLang="en-US" smtClean="0"/>
              <a:t>4</a:t>
            </a:fld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4813" y="1852690"/>
            <a:ext cx="59769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>
                <a:latin typeface="+mj-ea"/>
                <a:ea typeface="+mj-ea"/>
              </a:rPr>
              <a:t>Test method : 25</a:t>
            </a:r>
            <a:r>
              <a:rPr lang="ko-KR" altLang="en-US" sz="1100" dirty="0">
                <a:latin typeface="+mj-ea"/>
                <a:ea typeface="+mj-ea"/>
              </a:rPr>
              <a:t>℃</a:t>
            </a:r>
            <a:r>
              <a:rPr lang="en-US" altLang="ko-KR" sz="1100" dirty="0">
                <a:latin typeface="+mj-ea"/>
                <a:ea typeface="+mj-ea"/>
              </a:rPr>
              <a:t>, 1 Measurement of saturation temperature at voltage </a:t>
            </a:r>
            <a:r>
              <a:rPr lang="en-US" altLang="ko-KR" sz="1100" dirty="0" smtClean="0">
                <a:latin typeface="+mj-ea"/>
                <a:ea typeface="+mj-ea"/>
              </a:rPr>
              <a:t>rise</a:t>
            </a:r>
            <a:endParaRPr lang="ko-KR" altLang="en-US" sz="1100" dirty="0">
              <a:latin typeface="+mj-ea"/>
              <a:ea typeface="+mj-e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4813" y="5545100"/>
            <a:ext cx="59769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>
                <a:latin typeface="+mj-ea"/>
                <a:ea typeface="+mj-ea"/>
              </a:rPr>
              <a:t>Test method : 25</a:t>
            </a:r>
            <a:r>
              <a:rPr lang="ko-KR" altLang="en-US" sz="1100" dirty="0">
                <a:latin typeface="+mj-ea"/>
                <a:ea typeface="+mj-ea"/>
              </a:rPr>
              <a:t>℃</a:t>
            </a:r>
            <a:r>
              <a:rPr lang="en-US" altLang="ko-KR" sz="1100" dirty="0">
                <a:latin typeface="+mj-ea"/>
                <a:ea typeface="+mj-ea"/>
              </a:rPr>
              <a:t>, 1 Power consumption at voltage rise</a:t>
            </a:r>
            <a:endParaRPr lang="ko-KR" altLang="en-US" sz="1100" dirty="0">
              <a:latin typeface="+mj-ea"/>
              <a:ea typeface="+mj-ea"/>
            </a:endParaRPr>
          </a:p>
        </p:txBody>
      </p:sp>
      <p:sp>
        <p:nvSpPr>
          <p:cNvPr id="23" name="날짜 개체 틀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</p:spPr>
        <p:txBody>
          <a:bodyPr/>
          <a:lstStyle/>
          <a:p>
            <a:r>
              <a:rPr lang="en-US" altLang="ko-KR" dirty="0" smtClean="0"/>
              <a:t>Rev1.0, September 13, 2023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23474" y="2105525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 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pic>
        <p:nvPicPr>
          <p:cNvPr id="22" name="그림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13" y="235939"/>
            <a:ext cx="2125251" cy="531313"/>
          </a:xfrm>
          <a:prstGeom prst="rect">
            <a:avLst/>
          </a:prstGeom>
        </p:spPr>
      </p:pic>
      <p:cxnSp>
        <p:nvCxnSpPr>
          <p:cNvPr id="24" name="직선 연결선 23"/>
          <p:cNvCxnSpPr/>
          <p:nvPr/>
        </p:nvCxnSpPr>
        <p:spPr>
          <a:xfrm>
            <a:off x="2196659" y="472966"/>
            <a:ext cx="4214649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498428" y="156184"/>
            <a:ext cx="1995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Product Data Sheet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114789" y="459498"/>
            <a:ext cx="25847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1CB4EdNNXA0020 / FE0000A3</a:t>
            </a:r>
            <a:endParaRPr lang="en-US" altLang="ko-KR" sz="1400" kern="0" dirty="0">
              <a:solidFill>
                <a:srgbClr val="000000"/>
              </a:solidFill>
            </a:endParaRPr>
          </a:p>
        </p:txBody>
      </p:sp>
      <p:graphicFrame>
        <p:nvGraphicFramePr>
          <p:cNvPr id="16" name="차트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4761473"/>
              </p:ext>
            </p:extLst>
          </p:nvPr>
        </p:nvGraphicFramePr>
        <p:xfrm>
          <a:off x="404813" y="2283452"/>
          <a:ext cx="601186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차트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9354288"/>
              </p:ext>
            </p:extLst>
          </p:nvPr>
        </p:nvGraphicFramePr>
        <p:xfrm>
          <a:off x="404812" y="5912411"/>
          <a:ext cx="5976937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2959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04813" y="1148151"/>
            <a:ext cx="1410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 smtClean="0">
                <a:solidFill>
                  <a:srgbClr val="00B050"/>
                </a:solidFill>
              </a:rPr>
              <a:t>Reliability Test</a:t>
            </a:r>
            <a:endParaRPr lang="ko-KR" altLang="en-US" sz="1600" b="1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23191" y="1792188"/>
            <a:ext cx="34585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※ Judgement is resistance change before and after</a:t>
            </a:r>
            <a:endParaRPr lang="ko-KR" altLang="en-US" sz="1100" dirty="0">
              <a:latin typeface="+mj-ea"/>
              <a:ea typeface="+mj-ea"/>
            </a:endParaRPr>
          </a:p>
        </p:txBody>
      </p:sp>
      <p:sp>
        <p:nvSpPr>
          <p:cNvPr id="9" name="날짜 개체 틀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</p:spPr>
        <p:txBody>
          <a:bodyPr/>
          <a:lstStyle/>
          <a:p>
            <a:r>
              <a:rPr lang="en-US" altLang="ko-KR" dirty="0" smtClean="0"/>
              <a:t>Rev1.0, September 13, 2023</a:t>
            </a:r>
            <a:endParaRPr lang="ko-KR" altLang="en-US" dirty="0"/>
          </a:p>
        </p:txBody>
      </p:sp>
      <p:sp>
        <p:nvSpPr>
          <p:cNvPr id="13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</p:spPr>
        <p:txBody>
          <a:bodyPr/>
          <a:lstStyle/>
          <a:p>
            <a:r>
              <a:rPr lang="en-US" altLang="ko-KR" dirty="0" smtClean="0"/>
              <a:t>www.parupe.com</a:t>
            </a:r>
            <a:endParaRPr lang="ko-KR" altLang="en-US" dirty="0"/>
          </a:p>
        </p:txBody>
      </p:sp>
      <p:sp>
        <p:nvSpPr>
          <p:cNvPr id="16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</p:spPr>
        <p:txBody>
          <a:bodyPr/>
          <a:lstStyle/>
          <a:p>
            <a:r>
              <a:rPr lang="en-US" altLang="ko-KR" dirty="0" smtClean="0"/>
              <a:t>6</a:t>
            </a:r>
            <a:endParaRPr lang="ko-KR" altLang="en-US" dirty="0"/>
          </a:p>
        </p:txBody>
      </p:sp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446293"/>
              </p:ext>
            </p:extLst>
          </p:nvPr>
        </p:nvGraphicFramePr>
        <p:xfrm>
          <a:off x="404813" y="2086473"/>
          <a:ext cx="6011862" cy="4078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582">
                  <a:extLst>
                    <a:ext uri="{9D8B030D-6E8A-4147-A177-3AD203B41FA5}">
                      <a16:colId xmlns:a16="http://schemas.microsoft.com/office/drawing/2014/main" xmlns="" val="3126015172"/>
                    </a:ext>
                  </a:extLst>
                </a:gridCol>
                <a:gridCol w="2226618">
                  <a:extLst>
                    <a:ext uri="{9D8B030D-6E8A-4147-A177-3AD203B41FA5}">
                      <a16:colId xmlns:a16="http://schemas.microsoft.com/office/drawing/2014/main" xmlns="" val="2879297342"/>
                    </a:ext>
                  </a:extLst>
                </a:gridCol>
                <a:gridCol w="818596">
                  <a:extLst>
                    <a:ext uri="{9D8B030D-6E8A-4147-A177-3AD203B41FA5}">
                      <a16:colId xmlns:a16="http://schemas.microsoft.com/office/drawing/2014/main" xmlns="" val="2150763986"/>
                    </a:ext>
                  </a:extLst>
                </a:gridCol>
                <a:gridCol w="965533">
                  <a:extLst>
                    <a:ext uri="{9D8B030D-6E8A-4147-A177-3AD203B41FA5}">
                      <a16:colId xmlns:a16="http://schemas.microsoft.com/office/drawing/2014/main" xmlns="" val="276186557"/>
                    </a:ext>
                  </a:extLst>
                </a:gridCol>
                <a:gridCol w="965533">
                  <a:extLst>
                    <a:ext uri="{9D8B030D-6E8A-4147-A177-3AD203B41FA5}">
                      <a16:colId xmlns:a16="http://schemas.microsoft.com/office/drawing/2014/main" xmlns="" val="3038024547"/>
                    </a:ext>
                  </a:extLst>
                </a:gridCol>
              </a:tblGrid>
              <a:tr h="8275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bg1"/>
                          </a:solidFill>
                        </a:rPr>
                        <a:t>item</a:t>
                      </a:r>
                      <a:endParaRPr lang="ko-KR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bg1"/>
                          </a:solidFill>
                        </a:rPr>
                        <a:t>Test</a:t>
                      </a:r>
                      <a:r>
                        <a:rPr lang="en-US" altLang="ko-KR" baseline="0" dirty="0" smtClean="0">
                          <a:solidFill>
                            <a:schemeClr val="bg1"/>
                          </a:solidFill>
                        </a:rPr>
                        <a:t> Condition</a:t>
                      </a:r>
                      <a:endParaRPr lang="ko-KR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bg1"/>
                          </a:solidFill>
                        </a:rPr>
                        <a:t>Duration /</a:t>
                      </a:r>
                      <a:r>
                        <a:rPr lang="en-US" altLang="ko-KR" baseline="0" dirty="0" smtClean="0">
                          <a:solidFill>
                            <a:schemeClr val="bg1"/>
                          </a:solidFill>
                        </a:rPr>
                        <a:t> Cycle</a:t>
                      </a:r>
                      <a:endParaRPr lang="ko-KR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bg1"/>
                          </a:solidFill>
                        </a:rPr>
                        <a:t>Number of</a:t>
                      </a:r>
                      <a:r>
                        <a:rPr lang="en-US" altLang="ko-KR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altLang="ko-KR" dirty="0" smtClean="0">
                          <a:solidFill>
                            <a:schemeClr val="bg1"/>
                          </a:solidFill>
                        </a:rPr>
                        <a:t>Damage</a:t>
                      </a:r>
                      <a:endParaRPr lang="ko-KR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50" b="0" i="0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Judgment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3571664"/>
                  </a:ext>
                </a:extLst>
              </a:tr>
              <a:tr h="50287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+mn-ea"/>
                          <a:ea typeface="+mn-ea"/>
                        </a:rPr>
                        <a:t>High</a:t>
                      </a:r>
                      <a:r>
                        <a:rPr lang="en-US" altLang="ko-KR" sz="1100" baseline="0" dirty="0" smtClean="0">
                          <a:latin typeface="+mn-ea"/>
                          <a:ea typeface="+mn-ea"/>
                        </a:rPr>
                        <a:t> temperature</a:t>
                      </a:r>
                      <a:endParaRPr lang="ko-KR" altLang="en-US" sz="11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latin typeface="+mn-ea"/>
                          <a:ea typeface="+mn-ea"/>
                        </a:rPr>
                        <a:t>Storage at 90℃</a:t>
                      </a:r>
                      <a:endParaRPr lang="ko-KR" altLang="en-US" sz="110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+mn-ea"/>
                          <a:ea typeface="+mn-ea"/>
                        </a:rPr>
                        <a:t>94hr</a:t>
                      </a:r>
                      <a:endParaRPr lang="ko-KR" altLang="en-US" sz="11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+mn-ea"/>
                          <a:ea typeface="+mn-ea"/>
                        </a:rPr>
                        <a:t>0/3</a:t>
                      </a:r>
                      <a:endParaRPr lang="ko-KR" altLang="en-US" sz="11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맑은 고딕" panose="020B0503020000020004" pitchFamily="50" charset="-127"/>
                          <a:ea typeface="+mn-ea"/>
                        </a:rPr>
                        <a:t>&lt;10%</a:t>
                      </a:r>
                      <a:endParaRPr lang="ko-KR" altLang="en-US" sz="11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43221996"/>
                  </a:ext>
                </a:extLst>
              </a:tr>
              <a:tr h="50287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+mn-ea"/>
                          <a:ea typeface="+mn-ea"/>
                        </a:rPr>
                        <a:t>Low temperature</a:t>
                      </a:r>
                      <a:endParaRPr lang="ko-KR" altLang="en-US" sz="11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+mn-ea"/>
                          <a:ea typeface="+mn-ea"/>
                        </a:rPr>
                        <a:t>Storage at - 40℃</a:t>
                      </a:r>
                      <a:endParaRPr lang="ko-KR" altLang="en-US" sz="11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+mn-ea"/>
                          <a:ea typeface="+mn-ea"/>
                        </a:rPr>
                        <a:t>94hr</a:t>
                      </a:r>
                      <a:endParaRPr lang="ko-KR" altLang="en-US" sz="11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+mn-ea"/>
                          <a:ea typeface="+mn-ea"/>
                        </a:rPr>
                        <a:t>0/3</a:t>
                      </a:r>
                      <a:endParaRPr lang="ko-KR" altLang="en-US" sz="11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latin typeface="맑은 고딕" panose="020B0503020000020004" pitchFamily="50" charset="-127"/>
                          <a:ea typeface="+mn-ea"/>
                        </a:rPr>
                        <a:t>&lt;10%</a:t>
                      </a:r>
                      <a:endParaRPr lang="ko-KR" altLang="en-US" sz="110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966604"/>
                  </a:ext>
                </a:extLst>
              </a:tr>
              <a:tr h="50287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+mn-ea"/>
                          <a:ea typeface="+mn-ea"/>
                        </a:rPr>
                        <a:t>High</a:t>
                      </a:r>
                      <a:r>
                        <a:rPr lang="en-US" altLang="ko-KR" sz="1100" baseline="0" dirty="0" smtClean="0">
                          <a:latin typeface="+mn-ea"/>
                          <a:ea typeface="+mn-ea"/>
                        </a:rPr>
                        <a:t> temperature and humidity</a:t>
                      </a:r>
                      <a:endParaRPr lang="ko-KR" altLang="en-US" sz="11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+mn-ea"/>
                          <a:ea typeface="+mn-ea"/>
                        </a:rPr>
                        <a:t>Storage at 85℃, 85%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+mn-ea"/>
                          <a:ea typeface="+mn-ea"/>
                        </a:rPr>
                        <a:t>94hr </a:t>
                      </a:r>
                      <a:endParaRPr lang="ko-KR" altLang="en-US" sz="11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+mn-ea"/>
                          <a:ea typeface="+mn-ea"/>
                        </a:rPr>
                        <a:t>0/3</a:t>
                      </a:r>
                      <a:endParaRPr lang="ko-KR" altLang="en-US" sz="11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latin typeface="맑은 고딕" panose="020B0503020000020004" pitchFamily="50" charset="-127"/>
                          <a:ea typeface="+mn-ea"/>
                        </a:rPr>
                        <a:t>&lt;10%</a:t>
                      </a:r>
                      <a:endParaRPr lang="ko-KR" altLang="en-US" sz="110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0006602"/>
                  </a:ext>
                </a:extLst>
              </a:tr>
              <a:tr h="50287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+mn-ea"/>
                          <a:ea typeface="+mn-ea"/>
                        </a:rPr>
                        <a:t>Thermal</a:t>
                      </a:r>
                      <a:r>
                        <a:rPr lang="en-US" altLang="ko-KR" sz="1100" baseline="0" dirty="0" smtClean="0">
                          <a:latin typeface="+mn-ea"/>
                          <a:ea typeface="+mn-ea"/>
                        </a:rPr>
                        <a:t> shock</a:t>
                      </a:r>
                      <a:endParaRPr lang="ko-KR" altLang="en-US" sz="11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latin typeface="+mn-ea"/>
                          <a:ea typeface="+mn-ea"/>
                        </a:rPr>
                        <a:t>Repeat storage at -65℃ 15min</a:t>
                      </a:r>
                      <a:r>
                        <a:rPr lang="en-US" altLang="ko-KR" sz="1100" baseline="0" dirty="0" smtClean="0">
                          <a:latin typeface="+mn-ea"/>
                          <a:ea typeface="+mn-ea"/>
                        </a:rPr>
                        <a:t> -&gt; </a:t>
                      </a:r>
                      <a:r>
                        <a:rPr lang="en-US" altLang="ko-KR" sz="1100" dirty="0" smtClean="0">
                          <a:latin typeface="+mn-ea"/>
                          <a:ea typeface="+mn-ea"/>
                        </a:rPr>
                        <a:t>200℃ 3min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+mn-ea"/>
                          <a:ea typeface="+mn-ea"/>
                        </a:rPr>
                        <a:t>10cycle</a:t>
                      </a:r>
                      <a:endParaRPr lang="ko-KR" altLang="en-US" sz="11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+mn-ea"/>
                          <a:ea typeface="+mn-ea"/>
                        </a:rPr>
                        <a:t>0/3</a:t>
                      </a:r>
                      <a:endParaRPr lang="ko-KR" altLang="en-US" sz="11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latin typeface="맑은 고딕" panose="020B0503020000020004" pitchFamily="50" charset="-127"/>
                          <a:ea typeface="+mn-ea"/>
                        </a:rPr>
                        <a:t>&lt;10%</a:t>
                      </a:r>
                      <a:endParaRPr lang="ko-KR" altLang="en-US" sz="110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0287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+mn-ea"/>
                          <a:ea typeface="+mn-ea"/>
                        </a:rPr>
                        <a:t>Continuous operation</a:t>
                      </a:r>
                      <a:endParaRPr lang="ko-KR" altLang="en-US" sz="11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latin typeface="+mn-ea"/>
                          <a:ea typeface="+mn-ea"/>
                        </a:rPr>
                        <a:t>Apply 120% of rated voltage 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latin typeface="+mn-ea"/>
                          <a:ea typeface="+mn-ea"/>
                        </a:rPr>
                        <a:t>at</a:t>
                      </a:r>
                      <a:r>
                        <a:rPr lang="en-US" altLang="ko-KR" sz="1100" baseline="0" dirty="0" smtClean="0">
                          <a:latin typeface="+mn-ea"/>
                          <a:ea typeface="+mn-ea"/>
                        </a:rPr>
                        <a:t> R.T</a:t>
                      </a:r>
                      <a:endParaRPr lang="ko-KR" altLang="en-US" sz="110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+mn-ea"/>
                          <a:ea typeface="+mn-ea"/>
                        </a:rPr>
                        <a:t>96hr</a:t>
                      </a:r>
                      <a:endParaRPr lang="ko-KR" altLang="en-US" sz="11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+mn-ea"/>
                          <a:ea typeface="+mn-ea"/>
                        </a:rPr>
                        <a:t>0/3</a:t>
                      </a:r>
                      <a:endParaRPr lang="ko-KR" altLang="en-US" sz="11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latin typeface="맑은 고딕" panose="020B0503020000020004" pitchFamily="50" charset="-127"/>
                          <a:ea typeface="+mn-ea"/>
                        </a:rPr>
                        <a:t>&lt;10%</a:t>
                      </a:r>
                      <a:endParaRPr lang="ko-KR" altLang="en-US" sz="110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4507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+mn-ea"/>
                          <a:ea typeface="+mn-ea"/>
                        </a:rPr>
                        <a:t>On/OFF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latin typeface="+mn-ea"/>
                          <a:ea typeface="+mn-ea"/>
                        </a:rPr>
                        <a:t>operation</a:t>
                      </a:r>
                      <a:endParaRPr lang="ko-KR" altLang="en-US" sz="110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latin typeface="+mn-ea"/>
                          <a:ea typeface="+mn-ea"/>
                        </a:rPr>
                        <a:t>Apply 120% of rated voltage and repeat 1</a:t>
                      </a:r>
                      <a:r>
                        <a:rPr lang="ko-KR" altLang="en-US" sz="1100" baseline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100" baseline="0" dirty="0" smtClean="0">
                          <a:latin typeface="+mn-ea"/>
                          <a:ea typeface="+mn-ea"/>
                        </a:rPr>
                        <a:t>minute of operation and 1minute of rest </a:t>
                      </a:r>
                      <a:endParaRPr lang="ko-KR" altLang="en-US" sz="11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latin typeface="+mn-ea"/>
                          <a:ea typeface="+mn-ea"/>
                        </a:rPr>
                        <a:t>10,000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latin typeface="+mn-ea"/>
                          <a:ea typeface="+mn-ea"/>
                        </a:rPr>
                        <a:t>cycle</a:t>
                      </a:r>
                      <a:endParaRPr lang="ko-KR" altLang="en-US" sz="110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latin typeface="+mn-ea"/>
                          <a:ea typeface="+mn-ea"/>
                        </a:rPr>
                        <a:t>0/3</a:t>
                      </a:r>
                      <a:endParaRPr lang="ko-KR" altLang="en-US" sz="11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latin typeface="맑은 고딕" panose="020B0503020000020004" pitchFamily="50" charset="-127"/>
                          <a:ea typeface="+mn-ea"/>
                        </a:rPr>
                        <a:t>&lt;10%</a:t>
                      </a:r>
                      <a:endParaRPr lang="ko-KR" altLang="en-US" sz="110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pic>
        <p:nvPicPr>
          <p:cNvPr id="18" name="그림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13" y="235939"/>
            <a:ext cx="2125251" cy="531313"/>
          </a:xfrm>
          <a:prstGeom prst="rect">
            <a:avLst/>
          </a:prstGeom>
        </p:spPr>
      </p:pic>
      <p:cxnSp>
        <p:nvCxnSpPr>
          <p:cNvPr id="19" name="직선 연결선 18"/>
          <p:cNvCxnSpPr/>
          <p:nvPr/>
        </p:nvCxnSpPr>
        <p:spPr>
          <a:xfrm>
            <a:off x="2196659" y="472966"/>
            <a:ext cx="4214649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498428" y="156184"/>
            <a:ext cx="1995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Product Data Sheet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114789" y="459498"/>
            <a:ext cx="25847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1CB4EdNNXA0020 / FE0000A3</a:t>
            </a:r>
            <a:endParaRPr lang="en-US" altLang="ko-KR" sz="140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70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12028" y="1152931"/>
            <a:ext cx="22016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 smtClean="0">
                <a:solidFill>
                  <a:srgbClr val="00B050"/>
                </a:solidFill>
              </a:rPr>
              <a:t>Mechanical Dimensions</a:t>
            </a:r>
            <a:endParaRPr lang="ko-KR" altLang="en-US" sz="1600" b="1" dirty="0">
              <a:solidFill>
                <a:srgbClr val="00B050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www.parupe.com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CFFA-FF16-4C9F-AB71-00F7A5D5B41C}" type="slidenum">
              <a:rPr lang="ko-KR" altLang="en-US" smtClean="0"/>
              <a:t>6</a:t>
            </a:fld>
            <a:endParaRPr lang="ko-KR" altLang="en-US" dirty="0"/>
          </a:p>
        </p:txBody>
      </p:sp>
      <p:sp>
        <p:nvSpPr>
          <p:cNvPr id="19" name="날짜 개체 틀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</p:spPr>
        <p:txBody>
          <a:bodyPr/>
          <a:lstStyle/>
          <a:p>
            <a:r>
              <a:rPr lang="en-US" altLang="ko-KR" dirty="0" smtClean="0"/>
              <a:t>Rev1.0, September 13, 2023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404813" y="1625600"/>
            <a:ext cx="6011862" cy="7416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9" name="그림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13" y="235939"/>
            <a:ext cx="2125251" cy="531313"/>
          </a:xfrm>
          <a:prstGeom prst="rect">
            <a:avLst/>
          </a:prstGeom>
        </p:spPr>
      </p:pic>
      <p:cxnSp>
        <p:nvCxnSpPr>
          <p:cNvPr id="41" name="직선 연결선 40"/>
          <p:cNvCxnSpPr/>
          <p:nvPr/>
        </p:nvCxnSpPr>
        <p:spPr>
          <a:xfrm>
            <a:off x="2196659" y="472966"/>
            <a:ext cx="4214649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498428" y="156184"/>
            <a:ext cx="1995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Product Data Sheet</a:t>
            </a:r>
            <a:endParaRPr lang="ko-KR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114789" y="459498"/>
            <a:ext cx="25847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1CB4EdNNXA0020 / FE0000A3</a:t>
            </a:r>
            <a:endParaRPr lang="en-US" altLang="ko-KR" sz="1400" kern="0" dirty="0">
              <a:solidFill>
                <a:srgbClr val="000000"/>
              </a:solidFill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583" y="2171449"/>
            <a:ext cx="5612321" cy="258904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4733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11119" y="1143938"/>
            <a:ext cx="2115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 smtClean="0">
                <a:solidFill>
                  <a:srgbClr val="00B050"/>
                </a:solidFill>
              </a:rPr>
              <a:t>Product Nomenclature</a:t>
            </a:r>
            <a:endParaRPr lang="ko-KR" altLang="en-US" sz="16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1119" y="1624363"/>
            <a:ext cx="293683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500" dirty="0" smtClean="0"/>
              <a:t>① </a:t>
            </a:r>
            <a:r>
              <a:rPr lang="en-US" altLang="ko-KR" sz="1500" b="1" dirty="0"/>
              <a:t>Part Numbering System </a:t>
            </a:r>
            <a:endParaRPr lang="ko-KR" altLang="en-US" sz="1500" dirty="0"/>
          </a:p>
        </p:txBody>
      </p:sp>
      <p:sp>
        <p:nvSpPr>
          <p:cNvPr id="20" name="TextBox 19"/>
          <p:cNvSpPr txBox="1"/>
          <p:nvPr/>
        </p:nvSpPr>
        <p:spPr>
          <a:xfrm>
            <a:off x="414240" y="5856638"/>
            <a:ext cx="29368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500" dirty="0" smtClean="0"/>
              <a:t>② </a:t>
            </a:r>
            <a:r>
              <a:rPr lang="en-US" altLang="ko-KR" sz="1600" b="1" dirty="0"/>
              <a:t>Serial Numbering System </a:t>
            </a:r>
            <a:endParaRPr lang="ko-KR" altLang="en-US" sz="1500" dirty="0"/>
          </a:p>
        </p:txBody>
      </p:sp>
      <p:sp>
        <p:nvSpPr>
          <p:cNvPr id="22" name="날짜 개체 틀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</p:spPr>
        <p:txBody>
          <a:bodyPr/>
          <a:lstStyle/>
          <a:p>
            <a:r>
              <a:rPr lang="en-US" altLang="ko-KR" dirty="0" smtClean="0"/>
              <a:t>Rev1.0, September 13, 2023</a:t>
            </a:r>
            <a:endParaRPr lang="ko-KR" altLang="en-US" dirty="0"/>
          </a:p>
        </p:txBody>
      </p:sp>
      <p:sp>
        <p:nvSpPr>
          <p:cNvPr id="23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</p:spPr>
        <p:txBody>
          <a:bodyPr/>
          <a:lstStyle/>
          <a:p>
            <a:r>
              <a:rPr lang="en-US" altLang="ko-KR" dirty="0" smtClean="0"/>
              <a:t>www.parupe.com</a:t>
            </a:r>
            <a:endParaRPr lang="ko-KR" altLang="en-US" dirty="0"/>
          </a:p>
        </p:txBody>
      </p:sp>
      <p:sp>
        <p:nvSpPr>
          <p:cNvPr id="2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</p:spPr>
        <p:txBody>
          <a:bodyPr/>
          <a:lstStyle/>
          <a:p>
            <a:r>
              <a:rPr lang="en-US" altLang="ko-KR" dirty="0" smtClean="0"/>
              <a:t>8</a:t>
            </a:r>
            <a:endParaRPr lang="ko-KR" altLang="en-US" dirty="0"/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13" y="235939"/>
            <a:ext cx="2125251" cy="531313"/>
          </a:xfrm>
          <a:prstGeom prst="rect">
            <a:avLst/>
          </a:prstGeom>
        </p:spPr>
      </p:pic>
      <p:cxnSp>
        <p:nvCxnSpPr>
          <p:cNvPr id="16" name="직선 연결선 15"/>
          <p:cNvCxnSpPr/>
          <p:nvPr/>
        </p:nvCxnSpPr>
        <p:spPr>
          <a:xfrm>
            <a:off x="2196659" y="472966"/>
            <a:ext cx="4214649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498428" y="156184"/>
            <a:ext cx="1995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Product Data Sheet</a:t>
            </a:r>
            <a:endParaRPr lang="ko-KR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114789" y="459498"/>
            <a:ext cx="25847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1CB4EdNNXA0020 / FE0000A3</a:t>
            </a:r>
            <a:endParaRPr lang="en-US" altLang="ko-KR" sz="1400" kern="0" dirty="0">
              <a:solidFill>
                <a:srgbClr val="000000"/>
              </a:solidFill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63" y="6221772"/>
            <a:ext cx="1628775" cy="542925"/>
          </a:xfrm>
          <a:prstGeom prst="rect">
            <a:avLst/>
          </a:prstGeom>
        </p:spPr>
      </p:pic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159308"/>
              </p:ext>
            </p:extLst>
          </p:nvPr>
        </p:nvGraphicFramePr>
        <p:xfrm>
          <a:off x="411117" y="1962189"/>
          <a:ext cx="6000190" cy="2661004"/>
        </p:xfrm>
        <a:graphic>
          <a:graphicData uri="http://schemas.openxmlformats.org/drawingml/2006/table">
            <a:tbl>
              <a:tblPr/>
              <a:tblGrid>
                <a:gridCol w="411008"/>
                <a:gridCol w="523813"/>
                <a:gridCol w="414445"/>
                <a:gridCol w="541083"/>
                <a:gridCol w="659164"/>
                <a:gridCol w="684987"/>
                <a:gridCol w="635899"/>
                <a:gridCol w="448984"/>
                <a:gridCol w="495032"/>
                <a:gridCol w="610156"/>
                <a:gridCol w="575619"/>
              </a:tblGrid>
              <a:tr h="290064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r>
                        <a:rPr lang="en-US" sz="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r>
                        <a:rPr lang="en-US" sz="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r>
                        <a:rPr lang="en-US" sz="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r>
                        <a:rPr lang="en-US" sz="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r>
                        <a:rPr lang="en-US" sz="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r>
                        <a:rPr lang="en-US" sz="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r>
                        <a:rPr lang="en-US" sz="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r>
                        <a:rPr lang="en-US" sz="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r>
                        <a:rPr lang="en-US" sz="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r>
                        <a:rPr lang="en-US" sz="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r>
                        <a:rPr lang="en-US" sz="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r>
                        <a:rPr lang="en-US" sz="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r>
                        <a:rPr lang="en-US" sz="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r>
                        <a:rPr lang="en-US" sz="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r>
                        <a:rPr lang="en-US" sz="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 </a:t>
                      </a:r>
                      <a:br>
                        <a:rPr lang="en-US" sz="8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1CB4EdNNXA0020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25505">
                <a:tc>
                  <a:txBody>
                    <a:bodyPr/>
                    <a:lstStyle/>
                    <a:p>
                      <a:pPr algn="l" fontAlgn="ctr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629" marR="5629" marT="56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629" marR="5629" marT="56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629" marR="5629" marT="56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629" marR="5629" marT="56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629" marR="5629" marT="56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629" marR="5629" marT="56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629" marR="5629" marT="56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629" marR="5629" marT="56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629" marR="5629" marT="56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629" marR="5629" marT="56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629" marR="5629" marT="56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r>
                        <a:rPr lang="en-US" sz="700" b="1" i="0" u="none" strike="noStrike" baseline="-25000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r>
                        <a:rPr lang="en-US" sz="700" b="1" i="0" u="none" strike="noStrike" baseline="-25000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r>
                        <a:rPr lang="en-US" sz="700" b="1" i="0" u="none" strike="noStrike" baseline="-25000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r>
                        <a:rPr lang="en-US" sz="700" b="1" i="0" u="none" strike="noStrike" baseline="-25000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r>
                        <a:rPr lang="en-US" sz="700" b="1" i="0" u="none" strike="noStrike" baseline="-25000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r>
                        <a:rPr lang="en-US" sz="700" b="1" i="0" u="none" strike="noStrike" baseline="-25000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r>
                        <a:rPr lang="en-US" sz="700" b="1" i="0" u="none" strike="noStrike" baseline="-25000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r>
                        <a:rPr lang="en-US" sz="700" b="1" i="0" u="none" strike="noStrike" baseline="-25000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r>
                        <a:rPr lang="en-US" sz="700" b="1" i="0" u="none" strike="noStrike" baseline="-25000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r>
                        <a:rPr lang="en-US" sz="700" b="1" i="0" u="none" strike="noStrike" baseline="-25000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r>
                        <a:rPr lang="en-US" sz="700" b="1" i="0" u="none" strike="noStrike" baseline="-25000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r>
                        <a:rPr lang="en-US" sz="700" b="1" i="0" u="none" strike="noStrike" baseline="-25000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r>
                        <a:rPr lang="en-US" sz="700" b="1" i="0" u="none" strike="noStrike" baseline="-25000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r>
                        <a:rPr lang="en-US" sz="700" b="1" i="0" u="none" strike="noStrike" baseline="-25000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  <a:endParaRPr lang="en-US" sz="700" b="1" i="0" u="none" strike="noStrike">
                        <a:solidFill>
                          <a:srgbClr val="FFFF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255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Division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Ink type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Film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Thickness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Protective layer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Thickness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Tape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Thickness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Shrink Tube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Voltage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Resistance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4797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A- EPC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A-PET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1- 25um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A- PET lami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1- 50um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 - nonwoven 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fabric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1- 50um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 - 5~50V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0001(Ω)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6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B- PG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B-PI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2- 38um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B- single-sided 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tape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2-60um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B- single-sided 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tape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2- 75um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 - 51~100V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C-PS 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C-PC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3- 50um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C- 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double-sided 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tape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3- 75um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C- foam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3- 80um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 - 101~200V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0020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2398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D- Carbon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4- 75um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D- PI tape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4- 88um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N-NONE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4- 100um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 - 201~300V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98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5- 100um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E- TPI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5- 100um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5- 130um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 - 301~400V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98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6- 125um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N-NONE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6- 125um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6- 150um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 - 401~500V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98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7- 188um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7- 130um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7- 1T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 - 501~600V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98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8- 250um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8- 150um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8- 2T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 - 601~700V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98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9- 188um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9- 3T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 - 701~800V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98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a- 238um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a- 4T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98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b- 250um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b- 5T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98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c- 300um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N-NONE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N-NONE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98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d- 55um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629" marR="5629" marT="5629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327874"/>
              </p:ext>
            </p:extLst>
          </p:nvPr>
        </p:nvGraphicFramePr>
        <p:xfrm>
          <a:off x="404813" y="6849026"/>
          <a:ext cx="6006489" cy="1678537"/>
        </p:xfrm>
        <a:graphic>
          <a:graphicData uri="http://schemas.openxmlformats.org/drawingml/2006/table">
            <a:tbl>
              <a:tblPr/>
              <a:tblGrid>
                <a:gridCol w="364048"/>
                <a:gridCol w="364048"/>
                <a:gridCol w="366113"/>
                <a:gridCol w="364048"/>
                <a:gridCol w="35885"/>
                <a:gridCol w="476639"/>
                <a:gridCol w="364048"/>
                <a:gridCol w="364048"/>
                <a:gridCol w="364048"/>
                <a:gridCol w="364048"/>
                <a:gridCol w="379431"/>
                <a:gridCol w="35885"/>
                <a:gridCol w="476639"/>
                <a:gridCol w="364048"/>
                <a:gridCol w="364048"/>
                <a:gridCol w="364048"/>
                <a:gridCol w="35885"/>
                <a:gridCol w="559532"/>
              </a:tblGrid>
              <a:tr h="11639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Model Information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Manufacturing Information(LOT Number)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Assembly Date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Serial number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225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Material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Marking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Company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/APP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Marking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Year of 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production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Marking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Month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Marking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Date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LOT order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Year of 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production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Marking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Month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Marking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Sequence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1112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PET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FE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client 1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1112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PI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client 2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2024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2024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2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SUS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US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client 3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05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2025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02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02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2025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0002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2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Al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UA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client 4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02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2026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03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03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2026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0003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2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USB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SU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client 5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03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2027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04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04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2027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0004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2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adaptor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client 6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04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2028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05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05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2028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0005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290"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06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06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0006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290"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07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07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0007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290"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08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08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0008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651"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J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09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09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J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0009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651"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~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~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~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651"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31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99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>
                      <a:noFill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9999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656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2"/>
          <a:srcRect l="52003"/>
          <a:stretch/>
        </p:blipFill>
        <p:spPr>
          <a:xfrm>
            <a:off x="3578250" y="2146016"/>
            <a:ext cx="607334" cy="266148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17513" y="1156910"/>
            <a:ext cx="19454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B050"/>
                </a:solidFill>
              </a:rPr>
              <a:t>Packaging</a:t>
            </a:r>
            <a:endParaRPr lang="ko-KR" altLang="en-US" sz="1600" b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7513" y="1734714"/>
            <a:ext cx="19454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 smtClean="0"/>
              <a:t>Product Package box</a:t>
            </a:r>
            <a:endParaRPr lang="ko-KR" altLang="en-US" sz="1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17513" y="5458055"/>
            <a:ext cx="17726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 smtClean="0"/>
              <a:t>Outer Cartoon Box</a:t>
            </a:r>
            <a:endParaRPr lang="ko-KR" altLang="en-US" sz="1600" b="1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www.parupe.com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CFFA-FF16-4C9F-AB71-00F7A5D5B41C}" type="slidenum">
              <a:rPr lang="ko-KR" altLang="en-US" smtClean="0"/>
              <a:t>8</a:t>
            </a:fld>
            <a:endParaRPr lang="ko-KR" altLang="en-US" dirty="0"/>
          </a:p>
        </p:txBody>
      </p:sp>
      <p:sp>
        <p:nvSpPr>
          <p:cNvPr id="14" name="날짜 개체 틀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</p:spPr>
        <p:txBody>
          <a:bodyPr/>
          <a:lstStyle/>
          <a:p>
            <a:r>
              <a:rPr lang="en-US" altLang="ko-KR" dirty="0" smtClean="0"/>
              <a:t>Rev1.0, September 13, 2023</a:t>
            </a:r>
            <a:endParaRPr lang="ko-KR" altLang="en-US" dirty="0"/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713" y="235939"/>
            <a:ext cx="2125251" cy="531313"/>
          </a:xfrm>
          <a:prstGeom prst="rect">
            <a:avLst/>
          </a:prstGeom>
        </p:spPr>
      </p:pic>
      <p:cxnSp>
        <p:nvCxnSpPr>
          <p:cNvPr id="17" name="직선 연결선 16"/>
          <p:cNvCxnSpPr/>
          <p:nvPr/>
        </p:nvCxnSpPr>
        <p:spPr>
          <a:xfrm>
            <a:off x="2196659" y="472966"/>
            <a:ext cx="4214649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98428" y="156184"/>
            <a:ext cx="1995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Product Data Sheet</a:t>
            </a:r>
            <a:endParaRPr lang="ko-KR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114789" y="459498"/>
            <a:ext cx="25847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1CA6A6NNXA0004 / FE0000A3</a:t>
            </a:r>
            <a:endParaRPr lang="en-US" altLang="ko-KR" sz="1400" kern="0" dirty="0">
              <a:solidFill>
                <a:srgbClr val="000000"/>
              </a:solidFill>
            </a:endParaRPr>
          </a:p>
        </p:txBody>
      </p:sp>
      <p:grpSp>
        <p:nvGrpSpPr>
          <p:cNvPr id="11" name="그룹 10"/>
          <p:cNvGrpSpPr/>
          <p:nvPr/>
        </p:nvGrpSpPr>
        <p:grpSpPr>
          <a:xfrm>
            <a:off x="2236064" y="2132294"/>
            <a:ext cx="678391" cy="2661487"/>
            <a:chOff x="2236064" y="2132294"/>
            <a:chExt cx="678391" cy="2661487"/>
          </a:xfrm>
        </p:grpSpPr>
        <p:pic>
          <p:nvPicPr>
            <p:cNvPr id="21" name="그림 20"/>
            <p:cNvPicPr>
              <a:picLocks noChangeAspect="1"/>
            </p:cNvPicPr>
            <p:nvPr/>
          </p:nvPicPr>
          <p:blipFill rotWithShape="1">
            <a:blip r:embed="rId2"/>
            <a:srcRect r="51540"/>
            <a:stretch/>
          </p:blipFill>
          <p:spPr>
            <a:xfrm>
              <a:off x="2254608" y="2132294"/>
              <a:ext cx="613196" cy="2661487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2236064" y="3394156"/>
              <a:ext cx="67839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100" b="1" dirty="0" smtClean="0">
                  <a:solidFill>
                    <a:schemeClr val="bg1">
                      <a:lumMod val="50000"/>
                    </a:schemeClr>
                  </a:solidFill>
                </a:rPr>
                <a:t>OPP Bag</a:t>
              </a:r>
              <a:endParaRPr lang="ko-KR" altLang="en-US" sz="11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417513" y="4880251"/>
            <a:ext cx="31607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Quantities of 10 or</a:t>
            </a:r>
            <a:r>
              <a:rPr lang="ko-KR" altLang="en-US" sz="1200" smtClean="0"/>
              <a:t> </a:t>
            </a:r>
            <a:r>
              <a:rPr lang="en-US" altLang="ko-KR" sz="1200" dirty="0" smtClean="0"/>
              <a:t>less are shipped in OPP gabs</a:t>
            </a:r>
            <a:endParaRPr lang="ko-KR" altLang="en-US" sz="1200"/>
          </a:p>
        </p:txBody>
      </p:sp>
      <p:sp>
        <p:nvSpPr>
          <p:cNvPr id="19" name="TextBox 18"/>
          <p:cNvSpPr txBox="1"/>
          <p:nvPr/>
        </p:nvSpPr>
        <p:spPr>
          <a:xfrm>
            <a:off x="417513" y="8332690"/>
            <a:ext cx="52982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200" dirty="0">
                <a:solidFill>
                  <a:srgbClr val="202124"/>
                </a:solidFill>
                <a:latin typeface="Arial Unicode MS" panose="020B0604020202020204" pitchFamily="50" charset="-127"/>
                <a:ea typeface="inherit"/>
              </a:rPr>
              <a:t>For quantities of 10 or more, pack 10 each in an opp bag and ship in a box.</a:t>
            </a:r>
            <a:r>
              <a:rPr lang="ko-KR" altLang="ko-KR" sz="100" dirty="0"/>
              <a:t> </a:t>
            </a:r>
            <a:endParaRPr lang="ko-KR" altLang="ko-KR" sz="1050" dirty="0">
              <a:latin typeface="Arial" panose="020B0604020202020204" pitchFamily="34" charset="0"/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5523" y="6140450"/>
            <a:ext cx="2447925" cy="2019300"/>
          </a:xfrm>
          <a:prstGeom prst="rect">
            <a:avLst/>
          </a:prstGeom>
        </p:spPr>
      </p:pic>
      <p:sp>
        <p:nvSpPr>
          <p:cNvPr id="10" name="아래로 구부러진 화살표 9"/>
          <p:cNvSpPr/>
          <p:nvPr/>
        </p:nvSpPr>
        <p:spPr>
          <a:xfrm>
            <a:off x="2633272" y="5967510"/>
            <a:ext cx="1265627" cy="33568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22" name="그림 21"/>
          <p:cNvPicPr>
            <a:picLocks noChangeAspect="1"/>
          </p:cNvPicPr>
          <p:nvPr/>
        </p:nvPicPr>
        <p:blipFill rotWithShape="1">
          <a:blip r:embed="rId2"/>
          <a:srcRect l="52003"/>
          <a:stretch/>
        </p:blipFill>
        <p:spPr>
          <a:xfrm>
            <a:off x="2091594" y="6317442"/>
            <a:ext cx="396739" cy="173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50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17005" y="1146220"/>
            <a:ext cx="176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 smtClean="0">
                <a:solidFill>
                  <a:srgbClr val="00B050"/>
                </a:solidFill>
              </a:rPr>
              <a:t>Precaution for Use</a:t>
            </a:r>
            <a:endParaRPr lang="ko-KR" altLang="en-US" sz="1600" b="1" dirty="0">
              <a:solidFill>
                <a:srgbClr val="00B050"/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www.parupe.com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CFFA-FF16-4C9F-AB71-00F7A5D5B41C}" type="slidenum">
              <a:rPr lang="ko-KR" altLang="en-US" smtClean="0"/>
              <a:t>9</a:t>
            </a:fld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14291" y="5413012"/>
            <a:ext cx="1011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 smtClean="0">
                <a:solidFill>
                  <a:srgbClr val="00B050"/>
                </a:solidFill>
              </a:rPr>
              <a:t>Immunity</a:t>
            </a:r>
            <a:endParaRPr lang="ko-KR" altLang="en-US" sz="1600" b="1" dirty="0">
              <a:solidFill>
                <a:srgbClr val="00B050"/>
              </a:solidFill>
            </a:endParaRPr>
          </a:p>
        </p:txBody>
      </p:sp>
      <p:sp>
        <p:nvSpPr>
          <p:cNvPr id="16" name="날짜 개체 틀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</p:spPr>
        <p:txBody>
          <a:bodyPr/>
          <a:lstStyle/>
          <a:p>
            <a:r>
              <a:rPr lang="en-US" altLang="ko-KR" dirty="0" smtClean="0"/>
              <a:t>Rev1.0, September 13, 2023</a:t>
            </a:r>
            <a:endParaRPr lang="ko-KR" altLang="en-US" dirty="0"/>
          </a:p>
        </p:txBody>
      </p:sp>
      <p:sp>
        <p:nvSpPr>
          <p:cNvPr id="2" name="직사각형 1"/>
          <p:cNvSpPr/>
          <p:nvPr/>
        </p:nvSpPr>
        <p:spPr>
          <a:xfrm>
            <a:off x="417005" y="5859849"/>
            <a:ext cx="5999670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100" dirty="0" smtClean="0">
                <a:solidFill>
                  <a:srgbClr val="000000"/>
                </a:solidFill>
                <a:latin typeface="+mj-ea"/>
              </a:rPr>
              <a:t>∙ </a:t>
            </a:r>
            <a:r>
              <a:rPr lang="ko-KR" altLang="ko-KR" sz="1100" dirty="0" smtClean="0">
                <a:solidFill>
                  <a:srgbClr val="202124"/>
                </a:solidFill>
                <a:latin typeface="Arial Unicode MS" panose="020B0604020202020204" pitchFamily="50" charset="-127"/>
                <a:ea typeface="inherit"/>
              </a:rPr>
              <a:t>The </a:t>
            </a:r>
            <a:r>
              <a:rPr lang="ko-KR" altLang="ko-KR" sz="1100" dirty="0">
                <a:solidFill>
                  <a:srgbClr val="202124"/>
                </a:solidFill>
                <a:latin typeface="Arial Unicode MS" panose="020B0604020202020204" pitchFamily="50" charset="-127"/>
                <a:ea typeface="inherit"/>
              </a:rPr>
              <a:t>descriptions and technical data presented in this document have been prepared in accordance with generally accepted procedures.</a:t>
            </a:r>
            <a:r>
              <a:rPr lang="ko-KR" altLang="ko-KR" sz="100" dirty="0"/>
              <a:t> </a:t>
            </a:r>
            <a:endParaRPr lang="en-US" altLang="ko-KR" sz="1100" dirty="0" smtClean="0">
              <a:solidFill>
                <a:srgbClr val="000000"/>
              </a:solidFill>
              <a:latin typeface="+mj-ea"/>
            </a:endParaRPr>
          </a:p>
          <a:p>
            <a:pPr>
              <a:lnSpc>
                <a:spcPct val="200000"/>
              </a:lnSpc>
            </a:pPr>
            <a:r>
              <a:rPr lang="ko-KR" altLang="ko-KR" sz="1100" dirty="0" smtClean="0">
                <a:solidFill>
                  <a:srgbClr val="202124"/>
                </a:solidFill>
                <a:latin typeface="Arial Unicode MS" panose="020B0604020202020204" pitchFamily="50" charset="-127"/>
                <a:ea typeface="inherit"/>
              </a:rPr>
              <a:t>This </a:t>
            </a:r>
            <a:r>
              <a:rPr lang="ko-KR" altLang="ko-KR" sz="1100" dirty="0">
                <a:solidFill>
                  <a:srgbClr val="202124"/>
                </a:solidFill>
                <a:latin typeface="Arial Unicode MS" panose="020B0604020202020204" pitchFamily="50" charset="-127"/>
                <a:ea typeface="inherit"/>
              </a:rPr>
              <a:t>document was created using our own testing equipment and technology</a:t>
            </a:r>
            <a:r>
              <a:rPr lang="ko-KR" altLang="ko-KR" sz="100" dirty="0"/>
              <a:t> </a:t>
            </a:r>
            <a:endParaRPr lang="en-US" altLang="ko-KR" sz="100" dirty="0" smtClean="0"/>
          </a:p>
          <a:p>
            <a:pPr>
              <a:lnSpc>
                <a:spcPct val="200000"/>
              </a:lnSpc>
            </a:pPr>
            <a:endParaRPr lang="en-US" altLang="ko-KR" sz="100" dirty="0"/>
          </a:p>
          <a:p>
            <a:pPr>
              <a:lnSpc>
                <a:spcPct val="200000"/>
              </a:lnSpc>
            </a:pPr>
            <a:endParaRPr lang="en-US" altLang="ko-KR" sz="100" dirty="0" smtClean="0"/>
          </a:p>
          <a:p>
            <a:pPr>
              <a:lnSpc>
                <a:spcPct val="200000"/>
              </a:lnSpc>
            </a:pPr>
            <a:r>
              <a:rPr lang="en-US" altLang="ko-KR" sz="1100" dirty="0" smtClean="0"/>
              <a:t>We </a:t>
            </a:r>
            <a:r>
              <a:rPr lang="en-US" altLang="ko-KR" sz="1100" dirty="0"/>
              <a:t>are not responsible if operated without complying with the specifications written in the specifications.</a:t>
            </a:r>
            <a:endParaRPr lang="en-US" altLang="ko-KR" sz="1100" dirty="0" smtClean="0"/>
          </a:p>
          <a:p>
            <a:pPr>
              <a:lnSpc>
                <a:spcPct val="200000"/>
              </a:lnSpc>
            </a:pPr>
            <a:endParaRPr lang="en-US" altLang="ko-KR" sz="1100" dirty="0" smtClean="0"/>
          </a:p>
          <a:p>
            <a:pPr>
              <a:lnSpc>
                <a:spcPct val="200000"/>
              </a:lnSpc>
            </a:pPr>
            <a:endParaRPr lang="en-US" altLang="ko-KR" sz="1100" dirty="0" smtClean="0"/>
          </a:p>
          <a:p>
            <a:pPr>
              <a:lnSpc>
                <a:spcPct val="200000"/>
              </a:lnSpc>
            </a:pPr>
            <a:endParaRPr lang="en-US" altLang="ko-KR" sz="1100" dirty="0" smtClean="0">
              <a:solidFill>
                <a:srgbClr val="000000"/>
              </a:solidFill>
              <a:latin typeface="+mj-ea"/>
            </a:endParaRPr>
          </a:p>
          <a:p>
            <a:pPr>
              <a:lnSpc>
                <a:spcPct val="200000"/>
              </a:lnSpc>
            </a:pPr>
            <a:endParaRPr lang="ko-KR" altLang="en-US" sz="1100" dirty="0">
              <a:latin typeface="+mj-ea"/>
              <a:ea typeface="+mj-ea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412370" y="1465268"/>
            <a:ext cx="5976937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ko-KR" sz="1100" dirty="0" smtClean="0">
                <a:solidFill>
                  <a:srgbClr val="202124"/>
                </a:solidFill>
                <a:latin typeface="Arial Unicode MS" panose="020B0604020202020204" pitchFamily="50" charset="-127"/>
                <a:ea typeface="inherit"/>
              </a:rPr>
              <a:t>Scratches </a:t>
            </a:r>
            <a:r>
              <a:rPr lang="ko-KR" altLang="ko-KR" sz="1100" dirty="0">
                <a:solidFill>
                  <a:srgbClr val="202124"/>
                </a:solidFill>
                <a:latin typeface="Arial Unicode MS" panose="020B0604020202020204" pitchFamily="50" charset="-127"/>
                <a:ea typeface="inherit"/>
              </a:rPr>
              <a:t>on the surface may cause malfunction</a:t>
            </a:r>
            <a:r>
              <a:rPr lang="ko-KR" altLang="ko-KR" sz="100" dirty="0"/>
              <a:t> </a:t>
            </a:r>
            <a:endParaRPr lang="en-US" altLang="ko-KR" sz="1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ko-KR" sz="1100" dirty="0" smtClean="0">
                <a:solidFill>
                  <a:srgbClr val="202124"/>
                </a:solidFill>
                <a:latin typeface="Arial Unicode MS" panose="020B0604020202020204" pitchFamily="50" charset="-127"/>
                <a:ea typeface="inherit"/>
              </a:rPr>
              <a:t>If </a:t>
            </a:r>
            <a:r>
              <a:rPr lang="ko-KR" altLang="ko-KR" sz="1100" dirty="0">
                <a:solidFill>
                  <a:srgbClr val="202124"/>
                </a:solidFill>
                <a:latin typeface="Arial Unicode MS" panose="020B0604020202020204" pitchFamily="50" charset="-127"/>
                <a:ea typeface="inherit"/>
              </a:rPr>
              <a:t>the film is folded, it may cause the heater to malfunction</a:t>
            </a:r>
            <a:r>
              <a:rPr lang="ko-KR" altLang="ko-KR" sz="100" dirty="0"/>
              <a:t> </a:t>
            </a:r>
            <a:endParaRPr lang="en-US" altLang="ko-KR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ko-KR" sz="1100" dirty="0" smtClean="0">
                <a:solidFill>
                  <a:srgbClr val="202124"/>
                </a:solidFill>
                <a:latin typeface="Arial Unicode MS" panose="020B0604020202020204" pitchFamily="50" charset="-127"/>
                <a:ea typeface="inherit"/>
              </a:rPr>
              <a:t>There </a:t>
            </a:r>
            <a:r>
              <a:rPr lang="ko-KR" altLang="ko-KR" sz="1100" dirty="0">
                <a:solidFill>
                  <a:srgbClr val="202124"/>
                </a:solidFill>
                <a:latin typeface="Arial Unicode MS" panose="020B0604020202020204" pitchFamily="50" charset="-127"/>
                <a:ea typeface="inherit"/>
              </a:rPr>
              <a:t>should be no contaminants on the surface when the heater heats up</a:t>
            </a:r>
            <a:r>
              <a:rPr lang="ko-KR" altLang="ko-KR" sz="100" dirty="0"/>
              <a:t> </a:t>
            </a:r>
            <a:endParaRPr lang="en-US" altLang="ko-KR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ko-KR" sz="1100" dirty="0" smtClean="0">
                <a:solidFill>
                  <a:srgbClr val="202124"/>
                </a:solidFill>
                <a:latin typeface="Arial Unicode MS" panose="020B0604020202020204" pitchFamily="50" charset="-127"/>
                <a:ea typeface="inherit"/>
              </a:rPr>
              <a:t>Avoid </a:t>
            </a:r>
            <a:r>
              <a:rPr lang="ko-KR" altLang="ko-KR" sz="1100" dirty="0">
                <a:solidFill>
                  <a:srgbClr val="202124"/>
                </a:solidFill>
                <a:latin typeface="Arial Unicode MS" panose="020B0604020202020204" pitchFamily="50" charset="-127"/>
                <a:ea typeface="inherit"/>
              </a:rPr>
              <a:t>being around materials vulnerable to heat</a:t>
            </a:r>
            <a:r>
              <a:rPr lang="ko-KR" altLang="ko-KR" sz="100" dirty="0"/>
              <a:t> </a:t>
            </a:r>
            <a:endParaRPr lang="en-US" altLang="ko-KR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ko-KR" sz="1100" dirty="0" smtClean="0">
                <a:solidFill>
                  <a:srgbClr val="202124"/>
                </a:solidFill>
                <a:latin typeface="Arial Unicode MS" panose="020B0604020202020204" pitchFamily="50" charset="-127"/>
                <a:ea typeface="inherit"/>
              </a:rPr>
              <a:t>Do </a:t>
            </a:r>
            <a:r>
              <a:rPr lang="ko-KR" altLang="ko-KR" sz="1100" dirty="0">
                <a:solidFill>
                  <a:srgbClr val="202124"/>
                </a:solidFill>
                <a:latin typeface="Arial Unicode MS" panose="020B0604020202020204" pitchFamily="50" charset="-127"/>
                <a:ea typeface="inherit"/>
              </a:rPr>
              <a:t>not use the product in water</a:t>
            </a:r>
            <a:r>
              <a:rPr lang="ko-KR" altLang="ko-KR" sz="100" dirty="0"/>
              <a:t> </a:t>
            </a:r>
            <a:endParaRPr lang="en-US" altLang="ko-KR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ko-KR" sz="1100" dirty="0" smtClean="0">
                <a:solidFill>
                  <a:srgbClr val="202124"/>
                </a:solidFill>
                <a:latin typeface="Arial Unicode MS" panose="020B0604020202020204" pitchFamily="50" charset="-127"/>
                <a:ea typeface="inherit"/>
              </a:rPr>
              <a:t>Do </a:t>
            </a:r>
            <a:r>
              <a:rPr lang="ko-KR" altLang="ko-KR" sz="1100" dirty="0">
                <a:solidFill>
                  <a:srgbClr val="202124"/>
                </a:solidFill>
                <a:latin typeface="Arial Unicode MS" panose="020B0604020202020204" pitchFamily="50" charset="-127"/>
                <a:ea typeface="inherit"/>
              </a:rPr>
              <a:t>not disassemble and use</a:t>
            </a:r>
            <a:r>
              <a:rPr lang="ko-KR" altLang="ko-KR" sz="100" dirty="0"/>
              <a:t> </a:t>
            </a:r>
            <a:endParaRPr lang="en-US" altLang="ko-KR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lnSpc>
                <a:spcPct val="200000"/>
              </a:lnSpc>
              <a:buFontTx/>
              <a:buChar char="-"/>
            </a:pPr>
            <a:r>
              <a:rPr lang="ko-KR" altLang="ko-KR" sz="1100" dirty="0" smtClean="0">
                <a:solidFill>
                  <a:srgbClr val="202124"/>
                </a:solidFill>
                <a:latin typeface="Arial Unicode MS" panose="020B0604020202020204" pitchFamily="50" charset="-127"/>
                <a:ea typeface="inherit"/>
              </a:rPr>
              <a:t>Be </a:t>
            </a:r>
            <a:r>
              <a:rPr lang="ko-KR" altLang="ko-KR" sz="1100" dirty="0">
                <a:solidFill>
                  <a:srgbClr val="202124"/>
                </a:solidFill>
                <a:latin typeface="Arial Unicode MS" panose="020B0604020202020204" pitchFamily="50" charset="-127"/>
                <a:ea typeface="inherit"/>
              </a:rPr>
              <a:t>careful of external shocks during </a:t>
            </a:r>
            <a:r>
              <a:rPr lang="ko-KR" altLang="ko-KR" sz="1100" dirty="0" smtClean="0">
                <a:solidFill>
                  <a:srgbClr val="202124"/>
                </a:solidFill>
                <a:latin typeface="Arial Unicode MS" panose="020B0604020202020204" pitchFamily="50" charset="-127"/>
                <a:ea typeface="inherit"/>
              </a:rPr>
              <a:t>assembly</a:t>
            </a:r>
            <a:r>
              <a:rPr lang="en-US" altLang="ko-KR" sz="1100" dirty="0" smtClean="0">
                <a:solidFill>
                  <a:srgbClr val="202124"/>
                </a:solidFill>
                <a:latin typeface="Arial Unicode MS" panose="020B0604020202020204" pitchFamily="50" charset="-127"/>
                <a:ea typeface="inherit"/>
              </a:rPr>
              <a:t> </a:t>
            </a:r>
            <a:r>
              <a:rPr lang="ko-KR" altLang="ko-KR" sz="1100" smtClean="0">
                <a:solidFill>
                  <a:srgbClr val="202124"/>
                </a:solidFill>
                <a:latin typeface="Arial Unicode MS" panose="020B0604020202020204" pitchFamily="50" charset="-127"/>
                <a:ea typeface="inherit"/>
              </a:rPr>
              <a:t>and </a:t>
            </a:r>
            <a:r>
              <a:rPr lang="ko-KR" altLang="ko-KR" sz="1100" dirty="0">
                <a:solidFill>
                  <a:srgbClr val="202124"/>
                </a:solidFill>
                <a:latin typeface="Arial Unicode MS" panose="020B0604020202020204" pitchFamily="50" charset="-127"/>
                <a:ea typeface="inherit"/>
              </a:rPr>
              <a:t>delivery</a:t>
            </a:r>
            <a:r>
              <a:rPr lang="ko-KR" altLang="ko-KR" sz="1100">
                <a:solidFill>
                  <a:srgbClr val="202124"/>
                </a:solidFill>
                <a:latin typeface="Arial Unicode MS" panose="020B0604020202020204" pitchFamily="50" charset="-127"/>
                <a:ea typeface="inherit"/>
              </a:rPr>
              <a:t>.</a:t>
            </a:r>
            <a:r>
              <a:rPr lang="ko-KR" altLang="ko-KR" sz="100"/>
              <a:t> </a:t>
            </a:r>
            <a:endParaRPr lang="ko-KR" altLang="ko-KR" sz="1000" dirty="0">
              <a:latin typeface="Arial" panose="020B0604020202020204" pitchFamily="34" charset="0"/>
            </a:endParaRPr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13" y="235939"/>
            <a:ext cx="2125251" cy="531313"/>
          </a:xfrm>
          <a:prstGeom prst="rect">
            <a:avLst/>
          </a:prstGeom>
        </p:spPr>
      </p:pic>
      <p:cxnSp>
        <p:nvCxnSpPr>
          <p:cNvPr id="17" name="직선 연결선 16"/>
          <p:cNvCxnSpPr/>
          <p:nvPr/>
        </p:nvCxnSpPr>
        <p:spPr>
          <a:xfrm>
            <a:off x="2196659" y="472966"/>
            <a:ext cx="4214649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498428" y="156184"/>
            <a:ext cx="1995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Product Data Sheet</a:t>
            </a:r>
            <a:endParaRPr lang="ko-KR" altLang="en-US" dirty="0"/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304800" y="414130"/>
            <a:ext cx="65" cy="23853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9044" rIns="0" bIns="-190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04800" y="414130"/>
            <a:ext cx="65" cy="23853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9044" rIns="0" bIns="-190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14789" y="459498"/>
            <a:ext cx="25847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1CB4EdNNXA0020 / FE0000A3</a:t>
            </a:r>
            <a:endParaRPr lang="en-US" altLang="ko-KR" sz="140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26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11106</TotalTime>
  <Words>970</Words>
  <Application>Microsoft Office PowerPoint</Application>
  <PresentationFormat>A4 용지(210x297mm)</PresentationFormat>
  <Paragraphs>534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9" baseType="lpstr">
      <vt:lpstr>Arial Unicode MS</vt:lpstr>
      <vt:lpstr>inherit</vt:lpstr>
      <vt:lpstr>돋움</vt:lpstr>
      <vt:lpstr>맑은 고딕</vt:lpstr>
      <vt:lpstr>Arial</vt:lpstr>
      <vt:lpstr>Calibri</vt:lpstr>
      <vt:lpstr>Calibri Light</vt:lpstr>
      <vt:lpstr>Tahoma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강지원</dc:creator>
  <cp:lastModifiedBy>Jang Keun Seop</cp:lastModifiedBy>
  <cp:revision>288</cp:revision>
  <cp:lastPrinted>2023-09-18T06:19:54Z</cp:lastPrinted>
  <dcterms:created xsi:type="dcterms:W3CDTF">2023-04-19T03:12:56Z</dcterms:created>
  <dcterms:modified xsi:type="dcterms:W3CDTF">2023-09-26T07:33:05Z</dcterms:modified>
</cp:coreProperties>
</file>