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79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6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4660"/>
  </p:normalViewPr>
  <p:slideViewPr>
    <p:cSldViewPr snapToGrid="0">
      <p:cViewPr>
        <p:scale>
          <a:sx n="100" d="100"/>
          <a:sy n="100" d="100"/>
        </p:scale>
        <p:origin x="3023" y="-624"/>
      </p:cViewPr>
      <p:guideLst>
        <p:guide orient="horz" pos="716"/>
        <p:guide pos="255"/>
        <p:guide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U:\&#51204;&#49324;%20&#54260;&#45908;\&#54028;&#47336;\Old\&#44277;&#50976;&#54260;&#45908;%20&#9733;%20&#45824;&#50808;&#48708;%20&#46321;&#51116;%20&#44552;&#51648;%20&#9733;\16.%202023&#45380;%20&#44060;&#48156;&#54016;%20&#44277;&#50976;&#54260;&#45908;\0.%20&#53580;&#49828;&#53944;&#49892;%20&#53580;&#49828;&#53944;%20&#51652;&#54665;&#49324;&#54637;\&#9733;%20&#54028;&#47336;&#51064;&#49604;&#51204;&#51088;%20&#49888;&#47280;&#49457;%20&#53580;&#49828;&#53944;%20&#54788;&#54889;%20&#51333;&#54633;\&#54364;&#51456;&#54408;%20&#49324;&#50577;&#49436;\PI%2020&#50740;%20&#50728;&#46020;%20&#52769;&#51221;%20&#45936;&#51060;&#53440;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'PI 20옴 온도 측정 데이타'!$N$1</c:f>
              <c:strCache>
                <c:ptCount val="1"/>
                <c:pt idx="0">
                  <c:v>온도</c:v>
                </c:pt>
              </c:strCache>
            </c:strRef>
          </c:tx>
          <c:spPr>
            <a:ln w="15875">
              <a:solidFill>
                <a:srgbClr val="C00000"/>
              </a:solidFill>
              <a:prstDash val="sysDash"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'PI 20옴 온도 측정 데이타'!$M$2:$M$11</c:f>
              <c:numCache>
                <c:formatCode>General</c:formatCode>
                <c:ptCount val="10"/>
                <c:pt idx="0">
                  <c:v>15.03</c:v>
                </c:pt>
                <c:pt idx="1">
                  <c:v>16.059999999999999</c:v>
                </c:pt>
                <c:pt idx="2">
                  <c:v>17.04</c:v>
                </c:pt>
                <c:pt idx="3">
                  <c:v>18.16</c:v>
                </c:pt>
                <c:pt idx="4">
                  <c:v>19.09</c:v>
                </c:pt>
                <c:pt idx="5">
                  <c:v>20.02</c:v>
                </c:pt>
                <c:pt idx="6">
                  <c:v>21.03</c:v>
                </c:pt>
                <c:pt idx="7">
                  <c:v>22.07</c:v>
                </c:pt>
                <c:pt idx="8">
                  <c:v>23.02</c:v>
                </c:pt>
                <c:pt idx="9">
                  <c:v>23.98</c:v>
                </c:pt>
              </c:numCache>
            </c:numRef>
          </c:xVal>
          <c:yVal>
            <c:numRef>
              <c:f>'PI 20옴 온도 측정 데이타'!$N$2:$N$11</c:f>
              <c:numCache>
                <c:formatCode>General</c:formatCode>
                <c:ptCount val="10"/>
                <c:pt idx="0">
                  <c:v>120.9</c:v>
                </c:pt>
                <c:pt idx="1">
                  <c:v>128.6</c:v>
                </c:pt>
                <c:pt idx="2">
                  <c:v>137.9</c:v>
                </c:pt>
                <c:pt idx="3">
                  <c:v>150.5</c:v>
                </c:pt>
                <c:pt idx="4">
                  <c:v>158.9</c:v>
                </c:pt>
                <c:pt idx="5">
                  <c:v>166.8</c:v>
                </c:pt>
                <c:pt idx="6">
                  <c:v>174.7</c:v>
                </c:pt>
                <c:pt idx="7">
                  <c:v>185</c:v>
                </c:pt>
                <c:pt idx="8">
                  <c:v>192.4</c:v>
                </c:pt>
                <c:pt idx="9">
                  <c:v>200.3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00248952"/>
        <c:axId val="500243072"/>
      </c:scatterChart>
      <c:valAx>
        <c:axId val="500248952"/>
        <c:scaling>
          <c:orientation val="minMax"/>
          <c:min val="13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VOLTAGE(V)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43072"/>
        <c:crosses val="autoZero"/>
        <c:crossBetween val="midCat"/>
        <c:majorUnit val="1"/>
      </c:valAx>
      <c:valAx>
        <c:axId val="50024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TEMPERATURE(℃)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48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8440266310319"/>
          <c:y val="5.6967774861475647E-2"/>
          <c:w val="0.82489576182583157"/>
          <c:h val="0.700824948964712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'PI 20옴 온도 측정 데이타'!$Q$1</c:f>
              <c:strCache>
                <c:ptCount val="1"/>
                <c:pt idx="0">
                  <c:v>전력</c:v>
                </c:pt>
              </c:strCache>
            </c:strRef>
          </c:tx>
          <c:spPr>
            <a:ln w="15875">
              <a:solidFill>
                <a:srgbClr val="C00000"/>
              </a:solidFill>
              <a:prstDash val="sysDash"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'PI 20옴 온도 측정 데이타'!$P$2:$P$11</c:f>
              <c:numCache>
                <c:formatCode>General</c:formatCode>
                <c:ptCount val="10"/>
                <c:pt idx="0">
                  <c:v>15.03</c:v>
                </c:pt>
                <c:pt idx="1">
                  <c:v>16.059999999999999</c:v>
                </c:pt>
                <c:pt idx="2">
                  <c:v>17.04</c:v>
                </c:pt>
                <c:pt idx="3">
                  <c:v>18.16</c:v>
                </c:pt>
                <c:pt idx="4">
                  <c:v>19.09</c:v>
                </c:pt>
                <c:pt idx="5">
                  <c:v>20.02</c:v>
                </c:pt>
                <c:pt idx="6">
                  <c:v>21.03</c:v>
                </c:pt>
                <c:pt idx="7">
                  <c:v>22.07</c:v>
                </c:pt>
                <c:pt idx="8">
                  <c:v>23.02</c:v>
                </c:pt>
                <c:pt idx="9">
                  <c:v>23.98</c:v>
                </c:pt>
              </c:numCache>
            </c:numRef>
          </c:xVal>
          <c:yVal>
            <c:numRef>
              <c:f>'PI 20옴 온도 측정 데이타'!$Q$2:$Q$11</c:f>
              <c:numCache>
                <c:formatCode>General</c:formatCode>
                <c:ptCount val="10"/>
                <c:pt idx="0">
                  <c:v>6.76</c:v>
                </c:pt>
                <c:pt idx="1">
                  <c:v>7.55</c:v>
                </c:pt>
                <c:pt idx="2">
                  <c:v>8.34</c:v>
                </c:pt>
                <c:pt idx="3">
                  <c:v>9.26</c:v>
                </c:pt>
                <c:pt idx="4">
                  <c:v>10.119999999999999</c:v>
                </c:pt>
                <c:pt idx="5">
                  <c:v>10.81</c:v>
                </c:pt>
                <c:pt idx="6">
                  <c:v>11.78</c:v>
                </c:pt>
                <c:pt idx="7">
                  <c:v>12.8</c:v>
                </c:pt>
                <c:pt idx="8">
                  <c:v>13.81</c:v>
                </c:pt>
                <c:pt idx="9">
                  <c:v>14.63</c:v>
                </c:pt>
              </c:numCache>
            </c:numRef>
          </c:yVal>
          <c:smooth val="1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500240720"/>
        <c:axId val="500245424"/>
      </c:scatterChart>
      <c:valAx>
        <c:axId val="500240720"/>
        <c:scaling>
          <c:orientation val="minMax"/>
          <c:min val="13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VOLTAGE(V)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45424"/>
        <c:crosses val="autoZero"/>
        <c:crossBetween val="midCat"/>
        <c:majorUnit val="1"/>
      </c:valAx>
      <c:valAx>
        <c:axId val="50024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 CONSUMPTION(W)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2.7622844276257219E-2"/>
              <c:y val="6.797061825605131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002407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2023-09-26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3477" y="1139783"/>
            <a:ext cx="1827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Product Data Sheet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3806" y="5461636"/>
            <a:ext cx="189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PET 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Printed heater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03731" y="5461636"/>
            <a:ext cx="228094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a degree of thermal uniformity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a thin thickness</a:t>
            </a:r>
          </a:p>
          <a:p>
            <a:pPr marL="171450" indent="-171450">
              <a:buFontTx/>
              <a:buChar char="-"/>
            </a:pPr>
            <a:r>
              <a:rPr lang="en-US" altLang="ko-KR" sz="1100" dirty="0"/>
              <a:t>flexibility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84727" y="5462105"/>
            <a:ext cx="16140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Key Applications</a:t>
            </a:r>
          </a:p>
          <a:p>
            <a:r>
              <a:rPr lang="en-US" altLang="ko-KR" sz="1100" dirty="0"/>
              <a:t>- Defrosting </a:t>
            </a:r>
            <a:r>
              <a:rPr lang="en-US" altLang="ko-KR" sz="1100" dirty="0" smtClean="0"/>
              <a:t>Heater</a:t>
            </a:r>
            <a:endParaRPr lang="en-US" altLang="ko-KR" sz="1100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313806" y="5366333"/>
            <a:ext cx="1568455" cy="210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2118471" y="5389684"/>
            <a:ext cx="2101104" cy="989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V="1">
            <a:off x="4440270" y="5394629"/>
            <a:ext cx="1869090" cy="494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828" y="8641812"/>
            <a:ext cx="609685" cy="485843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087000" y="734193"/>
            <a:ext cx="874671" cy="487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4313952"/>
            <a:ext cx="2125251" cy="531313"/>
          </a:xfrm>
          <a:prstGeom prst="rect">
            <a:avLst/>
          </a:prstGeom>
        </p:spPr>
      </p:pic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1267" y="1161237"/>
            <a:ext cx="1663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128270"/>
              </p:ext>
            </p:extLst>
          </p:nvPr>
        </p:nvGraphicFramePr>
        <p:xfrm>
          <a:off x="404812" y="1608082"/>
          <a:ext cx="600649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xmlns="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xmlns="" val="3722416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baseline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page</a:t>
                      </a:r>
                      <a:endParaRPr lang="ko-KR" altLang="en-US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554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495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350" kern="1200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35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873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350" kern="1200" baseline="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35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5937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Characteristic Diagram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513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3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350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latin typeface="+mn-ea"/>
                          <a:ea typeface="+mn-ea"/>
                        </a:rPr>
                        <a:t>6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96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Product Nomenclature</a:t>
                      </a:r>
                      <a:endParaRPr lang="ko-KR" altLang="en-US" sz="13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Precaution For 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1CB4EdNNXA0020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2485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04813" y="875500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3004" y="7129099"/>
            <a:ext cx="2445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70940"/>
              </p:ext>
            </p:extLst>
          </p:nvPr>
        </p:nvGraphicFramePr>
        <p:xfrm>
          <a:off x="417384" y="1534953"/>
          <a:ext cx="5993923" cy="3920873"/>
        </p:xfrm>
        <a:graphic>
          <a:graphicData uri="http://schemas.openxmlformats.org/drawingml/2006/table">
            <a:tbl>
              <a:tblPr/>
              <a:tblGrid>
                <a:gridCol w="1633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1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905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FE0000A3</a:t>
                      </a:r>
                      <a:endParaRPr lang="en-US" altLang="ko-KR" sz="1200" kern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1CB4EdNNXA0020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Substrate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PI, 0.15T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25.4mm X 152.4mm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1.56g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63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19/DCV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20Ω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28.8W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0.761W/cm2 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Insulation 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DC500V, 5sec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100M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&lt;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Withstand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AC1800V, 5sec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&lt; 10mA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5471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Temperature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&lt; 200</a:t>
                      </a:r>
                      <a:r>
                        <a:rPr lang="ko-KR" alt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℃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7385" y="5480223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conditions </a:t>
            </a:r>
            <a:r>
              <a:rPr lang="en-US" altLang="ko-KR" sz="1100" dirty="0">
                <a:latin typeface="+mn-ea"/>
              </a:rPr>
              <a:t>of single product </a:t>
            </a:r>
            <a:r>
              <a:rPr lang="en-US" altLang="ko-KR" sz="1100" dirty="0" smtClean="0">
                <a:latin typeface="+mn-ea"/>
              </a:rPr>
              <a:t>condition</a:t>
            </a:r>
          </a:p>
          <a:p>
            <a:r>
              <a:rPr lang="en-US" altLang="ko-KR" sz="1100" dirty="0" smtClean="0">
                <a:latin typeface="+mn-ea"/>
              </a:rPr>
              <a:t>* </a:t>
            </a:r>
            <a:r>
              <a:rPr lang="en-US" altLang="ko-KR" sz="1100" dirty="0">
                <a:latin typeface="+mn-ea"/>
              </a:rPr>
              <a:t>Temperature of use is Single Product Operating Environment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612719"/>
              </p:ext>
            </p:extLst>
          </p:nvPr>
        </p:nvGraphicFramePr>
        <p:xfrm>
          <a:off x="417385" y="7586764"/>
          <a:ext cx="5993923" cy="1085896"/>
        </p:xfrm>
        <a:graphic>
          <a:graphicData uri="http://schemas.openxmlformats.org/drawingml/2006/table">
            <a:tbl>
              <a:tblPr/>
              <a:tblGrid>
                <a:gridCol w="16143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16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~19V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5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Maximum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~24V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1CB4EdNNXA0020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0528" y="1147888"/>
            <a:ext cx="2166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Characteristic Diagram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4813" y="1852690"/>
            <a:ext cx="5976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ea"/>
                <a:ea typeface="+mj-ea"/>
              </a:rPr>
              <a:t>Test method : 25</a:t>
            </a:r>
            <a:r>
              <a:rPr lang="ko-KR" altLang="en-US" sz="1100" dirty="0">
                <a:latin typeface="+mj-ea"/>
                <a:ea typeface="+mj-ea"/>
              </a:rPr>
              <a:t>℃</a:t>
            </a:r>
            <a:r>
              <a:rPr lang="en-US" altLang="ko-KR" sz="1100" dirty="0">
                <a:latin typeface="+mj-ea"/>
                <a:ea typeface="+mj-ea"/>
              </a:rPr>
              <a:t>, 1 Measurement of saturation temperature at voltage </a:t>
            </a:r>
            <a:r>
              <a:rPr lang="en-US" altLang="ko-KR" sz="1100" dirty="0" smtClean="0">
                <a:latin typeface="+mj-ea"/>
                <a:ea typeface="+mj-ea"/>
              </a:rPr>
              <a:t>rise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813" y="5545100"/>
            <a:ext cx="59769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latin typeface="+mj-ea"/>
                <a:ea typeface="+mj-ea"/>
              </a:rPr>
              <a:t>Test method : 25</a:t>
            </a:r>
            <a:r>
              <a:rPr lang="ko-KR" altLang="en-US" sz="1100" dirty="0">
                <a:latin typeface="+mj-ea"/>
                <a:ea typeface="+mj-ea"/>
              </a:rPr>
              <a:t>℃</a:t>
            </a:r>
            <a:r>
              <a:rPr lang="en-US" altLang="ko-KR" sz="1100" dirty="0">
                <a:latin typeface="+mj-ea"/>
                <a:ea typeface="+mj-ea"/>
              </a:rPr>
              <a:t>, 1 Power consumption at voltage rise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3474" y="2105525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1CB4EdNNXA0020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graphicFrame>
        <p:nvGraphicFramePr>
          <p:cNvPr id="16" name="차트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761473"/>
              </p:ext>
            </p:extLst>
          </p:nvPr>
        </p:nvGraphicFramePr>
        <p:xfrm>
          <a:off x="404813" y="2283452"/>
          <a:ext cx="601186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차트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354288"/>
              </p:ext>
            </p:extLst>
          </p:nvPr>
        </p:nvGraphicFramePr>
        <p:xfrm>
          <a:off x="404812" y="5912411"/>
          <a:ext cx="59769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295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04813" y="1148151"/>
            <a:ext cx="1410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3191" y="1792188"/>
            <a:ext cx="34585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Judgement is resistance change before and after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446293"/>
              </p:ext>
            </p:extLst>
          </p:nvPr>
        </p:nvGraphicFramePr>
        <p:xfrm>
          <a:off x="404813" y="2086473"/>
          <a:ext cx="6011862" cy="407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582">
                  <a:extLst>
                    <a:ext uri="{9D8B030D-6E8A-4147-A177-3AD203B41FA5}">
                      <a16:colId xmlns:a16="http://schemas.microsoft.com/office/drawing/2014/main" xmlns="" val="3126015172"/>
                    </a:ext>
                  </a:extLst>
                </a:gridCol>
                <a:gridCol w="2226618">
                  <a:extLst>
                    <a:ext uri="{9D8B030D-6E8A-4147-A177-3AD203B41FA5}">
                      <a16:colId xmlns:a16="http://schemas.microsoft.com/office/drawing/2014/main" xmlns="" val="2879297342"/>
                    </a:ext>
                  </a:extLst>
                </a:gridCol>
                <a:gridCol w="818596">
                  <a:extLst>
                    <a:ext uri="{9D8B030D-6E8A-4147-A177-3AD203B41FA5}">
                      <a16:colId xmlns:a16="http://schemas.microsoft.com/office/drawing/2014/main" xmlns="" val="2150763986"/>
                    </a:ext>
                  </a:extLst>
                </a:gridCol>
                <a:gridCol w="965533">
                  <a:extLst>
                    <a:ext uri="{9D8B030D-6E8A-4147-A177-3AD203B41FA5}">
                      <a16:colId xmlns:a16="http://schemas.microsoft.com/office/drawing/2014/main" xmlns="" val="276186557"/>
                    </a:ext>
                  </a:extLst>
                </a:gridCol>
                <a:gridCol w="965533">
                  <a:extLst>
                    <a:ext uri="{9D8B030D-6E8A-4147-A177-3AD203B41FA5}">
                      <a16:colId xmlns:a16="http://schemas.microsoft.com/office/drawing/2014/main" xmlns="" val="3038024547"/>
                    </a:ext>
                  </a:extLst>
                </a:gridCol>
              </a:tblGrid>
              <a:tr h="8275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item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Test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Condition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Duration /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Cycle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Number of</a:t>
                      </a:r>
                      <a:r>
                        <a:rPr lang="en-US" altLang="ko-KR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bg1"/>
                          </a:solidFill>
                        </a:rPr>
                        <a:t>Damage</a:t>
                      </a:r>
                      <a:endParaRPr lang="ko-KR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3571664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High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temperature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90℃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3221996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Low temperature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- 40℃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66604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High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temperature and humidity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Storage at 85℃, 85%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94hr 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006602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Thermal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shock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Repeat storage at -65℃ 15min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-&gt;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200℃ 3min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10cycle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2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Continuous operation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Apply 120% of rated voltage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at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 R.T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96hr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50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On/OFF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operation</a:t>
                      </a:r>
                      <a:endParaRPr lang="ko-KR" altLang="en-US" sz="110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Apply 120% of rated voltage and repeat 1</a:t>
                      </a:r>
                      <a:r>
                        <a:rPr lang="ko-KR" altLang="en-US" sz="1100" baseline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aseline="0" dirty="0" smtClean="0">
                          <a:latin typeface="+mn-ea"/>
                          <a:ea typeface="+mn-ea"/>
                        </a:rPr>
                        <a:t>minute of operation and 1minute of rest 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10,000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cycle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0/3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맑은 고딕" panose="020B0503020000020004" pitchFamily="50" charset="-127"/>
                          <a:ea typeface="+mn-ea"/>
                        </a:rPr>
                        <a:t>&lt;10%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1CB4EdNNXA0020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201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625600"/>
            <a:ext cx="6011862" cy="741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1CB4EdNNXA0020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83" y="2171449"/>
            <a:ext cx="5612321" cy="25890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1119" y="1143938"/>
            <a:ext cx="2115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19" y="1624363"/>
            <a:ext cx="29368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① </a:t>
            </a:r>
            <a:r>
              <a:rPr lang="en-US" altLang="ko-KR" sz="1500" b="1" dirty="0"/>
              <a:t>Part Numbering System </a:t>
            </a:r>
            <a:endParaRPr lang="ko-KR" alt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414240" y="5856638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1CB4EdNNXA0020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3" y="6221772"/>
            <a:ext cx="1628775" cy="542925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9308"/>
              </p:ext>
            </p:extLst>
          </p:nvPr>
        </p:nvGraphicFramePr>
        <p:xfrm>
          <a:off x="411117" y="1962189"/>
          <a:ext cx="6000190" cy="2661004"/>
        </p:xfrm>
        <a:graphic>
          <a:graphicData uri="http://schemas.openxmlformats.org/drawingml/2006/table">
            <a:tbl>
              <a:tblPr/>
              <a:tblGrid>
                <a:gridCol w="411008"/>
                <a:gridCol w="523813"/>
                <a:gridCol w="414445"/>
                <a:gridCol w="541083"/>
                <a:gridCol w="659164"/>
                <a:gridCol w="684987"/>
                <a:gridCol w="635899"/>
                <a:gridCol w="448984"/>
                <a:gridCol w="495032"/>
                <a:gridCol w="610156"/>
                <a:gridCol w="575619"/>
              </a:tblGrid>
              <a:tr h="29006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 </a:t>
                      </a:r>
                      <a:br>
                        <a:rPr lang="en-US" sz="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1CB4EdNNXA0020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5505"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r>
                        <a:rPr lang="en-US" sz="700" b="1" i="0" u="none" strike="noStrike" baseline="-25000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en-US" sz="700" b="1" i="0" u="none" strike="noStrike">
                        <a:solidFill>
                          <a:srgbClr val="FFFF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25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Division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Ink type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Thickness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Protective layer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Thickness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Tape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Thickness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Shrink Tube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Voltage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Resistance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479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A- EPC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A-PET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1- 25um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A- PET lami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1- 50um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 - nonwoven 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fabric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1- 50um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 - 5~50V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0001(Ω)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B- PG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B-PI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2- 38um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B- single-sided 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tape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2-60um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B- single-sided 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tape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2- 75um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 - 51~100V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C-PS 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C-PC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3- 50um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C-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double-sided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tape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3- 75um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C- foam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3- 80um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 - 101~200V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0020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D- Carbon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4- 75um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D- PI tape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4- 88um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N-NONE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4- 100um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 - 201~300V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5- 100um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E- TPI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5- 100um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5- 130um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 - 301~400V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6- 125um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N-NONE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6- 125um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6- 150um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- 401~500V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7- 188um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7- 130um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7- 1T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 - 501~600V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8- 250um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8- 150um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8- 2T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 - 601~700V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9- 188um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9- 3T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 - 701~800V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a- 238um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a- 4T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b- 250um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b- 5T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c- 300um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N-NONE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N-NONE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d- 55um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29" marR="5629" marT="5629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27874"/>
              </p:ext>
            </p:extLst>
          </p:nvPr>
        </p:nvGraphicFramePr>
        <p:xfrm>
          <a:off x="404813" y="6849026"/>
          <a:ext cx="6006489" cy="1678537"/>
        </p:xfrm>
        <a:graphic>
          <a:graphicData uri="http://schemas.openxmlformats.org/drawingml/2006/table">
            <a:tbl>
              <a:tblPr/>
              <a:tblGrid>
                <a:gridCol w="364048"/>
                <a:gridCol w="364048"/>
                <a:gridCol w="366113"/>
                <a:gridCol w="364048"/>
                <a:gridCol w="35885"/>
                <a:gridCol w="476639"/>
                <a:gridCol w="364048"/>
                <a:gridCol w="364048"/>
                <a:gridCol w="364048"/>
                <a:gridCol w="364048"/>
                <a:gridCol w="379431"/>
                <a:gridCol w="35885"/>
                <a:gridCol w="476639"/>
                <a:gridCol w="364048"/>
                <a:gridCol w="364048"/>
                <a:gridCol w="364048"/>
                <a:gridCol w="35885"/>
                <a:gridCol w="559532"/>
              </a:tblGrid>
              <a:tr h="11639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Model Information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Manufacturing Information(LOT Number)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Assembly Date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Serial number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25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Company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LOT order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Sequence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1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PET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1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UA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USB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adaptor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0005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90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0006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90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0007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290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0008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5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5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5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9999</a:t>
                      </a:r>
                    </a:p>
                  </a:txBody>
                  <a:tcPr marL="5053" marR="5053" marT="5053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l="52003"/>
          <a:stretch/>
        </p:blipFill>
        <p:spPr>
          <a:xfrm>
            <a:off x="3578250" y="2146016"/>
            <a:ext cx="607334" cy="26614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7513" y="1156910"/>
            <a:ext cx="194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Packaging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513" y="1734714"/>
            <a:ext cx="1945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Product Package box</a:t>
            </a:r>
            <a:endParaRPr lang="ko-KR" alt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7513" y="5458055"/>
            <a:ext cx="1772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Outer Cartoon Box</a:t>
            </a:r>
            <a:endParaRPr lang="ko-KR" altLang="en-US" sz="1600" b="1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1CA6A6NNXA0004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2236064" y="2132294"/>
            <a:ext cx="678391" cy="2661487"/>
            <a:chOff x="2236064" y="2132294"/>
            <a:chExt cx="678391" cy="2661487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 rotWithShape="1">
            <a:blip r:embed="rId2"/>
            <a:srcRect r="51540"/>
            <a:stretch/>
          </p:blipFill>
          <p:spPr>
            <a:xfrm>
              <a:off x="2254608" y="2132294"/>
              <a:ext cx="613196" cy="2661487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2236064" y="3394156"/>
              <a:ext cx="6783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 smtClean="0">
                  <a:solidFill>
                    <a:schemeClr val="bg1">
                      <a:lumMod val="50000"/>
                    </a:schemeClr>
                  </a:solidFill>
                </a:rPr>
                <a:t>OPP Bag</a:t>
              </a:r>
              <a:endParaRPr lang="ko-KR" altLang="en-US" sz="11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17513" y="4880251"/>
            <a:ext cx="3160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Quantities of 10 or</a:t>
            </a:r>
            <a:r>
              <a:rPr lang="ko-KR" altLang="en-US" sz="1200" smtClean="0"/>
              <a:t> </a:t>
            </a:r>
            <a:r>
              <a:rPr lang="en-US" altLang="ko-KR" sz="1200" dirty="0" smtClean="0"/>
              <a:t>less are shipped in OPP gabs</a:t>
            </a:r>
            <a:endParaRPr lang="ko-KR" altLang="en-US" sz="1200"/>
          </a:p>
        </p:txBody>
      </p:sp>
      <p:sp>
        <p:nvSpPr>
          <p:cNvPr id="19" name="TextBox 18"/>
          <p:cNvSpPr txBox="1"/>
          <p:nvPr/>
        </p:nvSpPr>
        <p:spPr>
          <a:xfrm>
            <a:off x="417513" y="8332690"/>
            <a:ext cx="5298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2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For quantities of 10 or more, pack 10 each in an opp bag and ship in a box.</a:t>
            </a:r>
            <a:r>
              <a:rPr lang="ko-KR" altLang="ko-KR" sz="100" dirty="0"/>
              <a:t> </a:t>
            </a:r>
            <a:endParaRPr lang="ko-KR" altLang="ko-KR" sz="1050" dirty="0">
              <a:latin typeface="Arial" panose="020B0604020202020204" pitchFamily="34" charset="0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5523" y="6140450"/>
            <a:ext cx="2447925" cy="2019300"/>
          </a:xfrm>
          <a:prstGeom prst="rect">
            <a:avLst/>
          </a:prstGeom>
        </p:spPr>
      </p:pic>
      <p:sp>
        <p:nvSpPr>
          <p:cNvPr id="10" name="아래로 구부러진 화살표 9"/>
          <p:cNvSpPr/>
          <p:nvPr/>
        </p:nvSpPr>
        <p:spPr>
          <a:xfrm>
            <a:off x="2633272" y="5967510"/>
            <a:ext cx="1265627" cy="3356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2"/>
          <a:srcRect l="52003"/>
          <a:stretch/>
        </p:blipFill>
        <p:spPr>
          <a:xfrm>
            <a:off x="2091594" y="6317442"/>
            <a:ext cx="396739" cy="17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176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4291" y="5413012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00B050"/>
                </a:solidFill>
              </a:rPr>
              <a:t>Immunity</a:t>
            </a:r>
            <a:endParaRPr lang="ko-KR" altLang="en-US" sz="1600" b="1" dirty="0">
              <a:solidFill>
                <a:srgbClr val="00B050"/>
              </a:solidFill>
            </a:endParaRPr>
          </a:p>
        </p:txBody>
      </p:sp>
      <p:sp>
        <p:nvSpPr>
          <p:cNvPr id="16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417005" y="5859849"/>
            <a:ext cx="599967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100" dirty="0" smtClean="0">
                <a:solidFill>
                  <a:srgbClr val="000000"/>
                </a:solidFill>
                <a:latin typeface="+mj-ea"/>
              </a:rPr>
              <a:t>∙ </a:t>
            </a: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descriptions and technical data presented in this document have been prepared in accordance with generally accepted procedures.</a:t>
            </a:r>
            <a:r>
              <a:rPr lang="ko-KR" altLang="ko-KR" sz="100" dirty="0"/>
              <a:t> </a:t>
            </a:r>
            <a:endParaRPr lang="en-US" altLang="ko-KR" sz="1100" dirty="0" smtClean="0">
              <a:solidFill>
                <a:srgbClr val="000000"/>
              </a:solidFill>
              <a:latin typeface="+mj-ea"/>
            </a:endParaRPr>
          </a:p>
          <a:p>
            <a:pPr>
              <a:lnSpc>
                <a:spcPct val="200000"/>
              </a:lnSpc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This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document was created using our own testing equipment and technology</a:t>
            </a:r>
            <a:r>
              <a:rPr lang="ko-KR" altLang="ko-KR" sz="100" dirty="0"/>
              <a:t> </a:t>
            </a:r>
            <a:endParaRPr lang="en-US" altLang="ko-KR" sz="100" dirty="0" smtClean="0"/>
          </a:p>
          <a:p>
            <a:pPr>
              <a:lnSpc>
                <a:spcPct val="200000"/>
              </a:lnSpc>
            </a:pPr>
            <a:endParaRPr lang="en-US" altLang="ko-KR" sz="100" dirty="0"/>
          </a:p>
          <a:p>
            <a:pPr>
              <a:lnSpc>
                <a:spcPct val="200000"/>
              </a:lnSpc>
            </a:pPr>
            <a:endParaRPr lang="en-US" altLang="ko-KR" sz="100" dirty="0" smtClean="0"/>
          </a:p>
          <a:p>
            <a:pPr>
              <a:lnSpc>
                <a:spcPct val="200000"/>
              </a:lnSpc>
            </a:pPr>
            <a:r>
              <a:rPr lang="en-US" altLang="ko-KR" sz="1100" dirty="0" smtClean="0"/>
              <a:t>We </a:t>
            </a:r>
            <a:r>
              <a:rPr lang="en-US" altLang="ko-KR" sz="1100" dirty="0"/>
              <a:t>are not responsible if operated without complying with the specifications written in the specifications.</a:t>
            </a: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/>
          </a:p>
          <a:p>
            <a:pPr>
              <a:lnSpc>
                <a:spcPct val="200000"/>
              </a:lnSpc>
            </a:pPr>
            <a:endParaRPr lang="en-US" altLang="ko-KR" sz="1100" dirty="0" smtClean="0">
              <a:solidFill>
                <a:srgbClr val="000000"/>
              </a:solidFill>
              <a:latin typeface="+mj-ea"/>
            </a:endParaRPr>
          </a:p>
          <a:p>
            <a:pPr>
              <a:lnSpc>
                <a:spcPct val="200000"/>
              </a:lnSpc>
            </a:pP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12370" y="1465268"/>
            <a:ext cx="597693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Scratches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on the surface may cause malfunction</a:t>
            </a:r>
            <a:r>
              <a:rPr lang="ko-KR" altLang="ko-KR" sz="100" dirty="0"/>
              <a:t>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If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 film is folded, it may cause the heater to malfunction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There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should be no contaminants on the surface when the heater heats up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Avoid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being around materials vulnerable to heat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not use the product in water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Do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not disassemble and use</a:t>
            </a:r>
            <a:r>
              <a:rPr lang="ko-KR" altLang="ko-KR" sz="100" dirty="0"/>
              <a:t> </a:t>
            </a:r>
            <a:endParaRPr lang="en-US" altLang="ko-KR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lnSpc>
                <a:spcPct val="200000"/>
              </a:lnSpc>
              <a:buFontTx/>
              <a:buChar char="-"/>
            </a:pP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Be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careful of external shocks during </a:t>
            </a:r>
            <a:r>
              <a:rPr lang="ko-KR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assembly</a:t>
            </a:r>
            <a:r>
              <a:rPr lang="en-US" altLang="ko-KR" sz="1100" dirty="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 </a:t>
            </a:r>
            <a:r>
              <a:rPr lang="ko-KR" altLang="ko-KR" sz="1100" smtClean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and </a:t>
            </a:r>
            <a:r>
              <a:rPr lang="ko-KR" altLang="ko-KR" sz="1100" dirty="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delivery</a:t>
            </a:r>
            <a:r>
              <a:rPr lang="ko-KR" altLang="ko-KR" sz="1100">
                <a:solidFill>
                  <a:srgbClr val="202124"/>
                </a:solidFill>
                <a:latin typeface="Arial Unicode MS" panose="020B0604020202020204" pitchFamily="50" charset="-127"/>
                <a:ea typeface="inherit"/>
              </a:rPr>
              <a:t>.</a:t>
            </a:r>
            <a:r>
              <a:rPr lang="ko-KR" altLang="ko-KR" sz="100"/>
              <a:t> </a:t>
            </a:r>
            <a:endParaRPr lang="ko-KR" altLang="ko-KR" sz="1000" dirty="0">
              <a:latin typeface="Arial" panose="020B0604020202020204" pitchFamily="34" charset="0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4789" y="459498"/>
            <a:ext cx="2584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1CB4EdNNXA0020 / FE0000A3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11106</TotalTime>
  <Words>970</Words>
  <Application>Microsoft Office PowerPoint</Application>
  <PresentationFormat>A4 용지(210x297mm)</PresentationFormat>
  <Paragraphs>534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9" baseType="lpstr">
      <vt:lpstr>Arial Unicode MS</vt:lpstr>
      <vt:lpstr>inherit</vt:lpstr>
      <vt:lpstr>돋움</vt:lpstr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Jang Keun Seop</cp:lastModifiedBy>
  <cp:revision>288</cp:revision>
  <cp:lastPrinted>2023-09-18T06:19:54Z</cp:lastPrinted>
  <dcterms:created xsi:type="dcterms:W3CDTF">2023-04-19T03:12:56Z</dcterms:created>
  <dcterms:modified xsi:type="dcterms:W3CDTF">2023-09-26T07:33:05Z</dcterms:modified>
</cp:coreProperties>
</file>